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22"/>
  </p:notesMasterIdLst>
  <p:sldIdLst>
    <p:sldId id="266" r:id="rId2"/>
    <p:sldId id="267" r:id="rId3"/>
    <p:sldId id="256" r:id="rId4"/>
    <p:sldId id="269" r:id="rId5"/>
    <p:sldId id="270" r:id="rId6"/>
    <p:sldId id="257" r:id="rId7"/>
    <p:sldId id="271" r:id="rId8"/>
    <p:sldId id="272" r:id="rId9"/>
    <p:sldId id="273" r:id="rId10"/>
    <p:sldId id="265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8" r:id="rId19"/>
    <p:sldId id="336" r:id="rId20"/>
    <p:sldId id="335" r:id="rId2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630A1-BE01-4760-BC23-E3EE5E2EBEC2}" type="datetimeFigureOut">
              <a:rPr lang="hr-HR" smtClean="0"/>
              <a:t>26.3.2020.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D6661-EFF4-44B4-AD80-79A6E4B370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9209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B6A69-E38F-43F4-B9D3-90A24EA81A82}" type="slidenum">
              <a:rPr lang="hr-HR" smtClean="0"/>
              <a:t>20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7129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4410-2629-4F47-812C-1C82B6D18558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D074C13-4CEA-47F9-B01C-D8A6D575DE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031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4410-2629-4F47-812C-1C82B6D18558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074C13-4CEA-47F9-B01C-D8A6D575DE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15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4410-2629-4F47-812C-1C82B6D18558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074C13-4CEA-47F9-B01C-D8A6D575DEC9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2808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4410-2629-4F47-812C-1C82B6D18558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074C13-4CEA-47F9-B01C-D8A6D575DE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467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4410-2629-4F47-812C-1C82B6D18558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074C13-4CEA-47F9-B01C-D8A6D575DEC9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3551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4410-2629-4F47-812C-1C82B6D18558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074C13-4CEA-47F9-B01C-D8A6D575DE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837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4410-2629-4F47-812C-1C82B6D18558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4C13-4CEA-47F9-B01C-D8A6D575DE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3841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4410-2629-4F47-812C-1C82B6D18558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4C13-4CEA-47F9-B01C-D8A6D575DE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792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4410-2629-4F47-812C-1C82B6D18558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4C13-4CEA-47F9-B01C-D8A6D575DE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168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4410-2629-4F47-812C-1C82B6D18558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074C13-4CEA-47F9-B01C-D8A6D575DE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483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4410-2629-4F47-812C-1C82B6D18558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D074C13-4CEA-47F9-B01C-D8A6D575DE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32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4410-2629-4F47-812C-1C82B6D18558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D074C13-4CEA-47F9-B01C-D8A6D575DE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488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4410-2629-4F47-812C-1C82B6D18558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4C13-4CEA-47F9-B01C-D8A6D575DE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899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4410-2629-4F47-812C-1C82B6D18558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4C13-4CEA-47F9-B01C-D8A6D575DE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49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4410-2629-4F47-812C-1C82B6D18558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4C13-4CEA-47F9-B01C-D8A6D575DE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64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4410-2629-4F47-812C-1C82B6D18558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074C13-4CEA-47F9-B01C-D8A6D575DE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347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B4410-2629-4F47-812C-1C82B6D18558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D074C13-4CEA-47F9-B01C-D8A6D575DE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06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589212" y="2601490"/>
            <a:ext cx="8915399" cy="2262781"/>
          </a:xfrm>
        </p:spPr>
        <p:txBody>
          <a:bodyPr>
            <a:noAutofit/>
          </a:bodyPr>
          <a:lstStyle/>
          <a:p>
            <a:r>
              <a:rPr lang="hr-HR" sz="4400" b="1" dirty="0"/>
              <a:t>Edukacijsko-motivacijski program: „OD IDEJE DO AKCIJE”</a:t>
            </a:r>
          </a:p>
        </p:txBody>
      </p:sp>
      <p:pic>
        <p:nvPicPr>
          <p:cNvPr id="4" name="Slik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3929" y="5501640"/>
            <a:ext cx="3625215" cy="1356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lika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137" y="1156402"/>
            <a:ext cx="3596640" cy="8077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2589211" y="4864271"/>
            <a:ext cx="8915399" cy="86778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hr-HR" sz="3200" dirty="0"/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2589210" y="5089741"/>
            <a:ext cx="8915399" cy="6781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r-HR" sz="2800" dirty="0"/>
              <a:t>mr.sc. Ana Cvitković-</a:t>
            </a:r>
            <a:r>
              <a:rPr lang="hr-HR" sz="2800" dirty="0" err="1"/>
              <a:t>Komesarović</a:t>
            </a:r>
            <a:endParaRPr lang="hr-HR" sz="2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98976" y="4445171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-23854" y="4457597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882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2FBF3-A6F8-4DE4-8C51-3DC1DB5A8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4988" y="287520"/>
            <a:ext cx="6182107" cy="659258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ANALIZA </a:t>
            </a:r>
            <a:r>
              <a:rPr lang="en-GB" spc="-80" dirty="0">
                <a:solidFill>
                  <a:srgbClr val="FF0000"/>
                </a:solidFill>
              </a:rPr>
              <a:t>SITUACIJE </a:t>
            </a:r>
            <a:r>
              <a:rPr lang="en-GB" spc="-360" dirty="0">
                <a:solidFill>
                  <a:srgbClr val="FF0000"/>
                </a:solidFill>
              </a:rPr>
              <a:t>-</a:t>
            </a:r>
            <a:r>
              <a:rPr lang="en-GB" spc="-375" dirty="0">
                <a:solidFill>
                  <a:srgbClr val="FF0000"/>
                </a:solidFill>
              </a:rPr>
              <a:t> </a:t>
            </a:r>
            <a:r>
              <a:rPr lang="en-GB" spc="-40" dirty="0">
                <a:solidFill>
                  <a:srgbClr val="FF0000"/>
                </a:solidFill>
              </a:rPr>
              <a:t>SWOT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CD40FECD-BE05-4DFF-8BF9-E410121CA4E0}"/>
              </a:ext>
            </a:extLst>
          </p:cNvPr>
          <p:cNvSpPr/>
          <p:nvPr/>
        </p:nvSpPr>
        <p:spPr>
          <a:xfrm>
            <a:off x="2775285" y="1578838"/>
            <a:ext cx="6898105" cy="37003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pic>
        <p:nvPicPr>
          <p:cNvPr id="5" name="Slika 3">
            <a:extLst>
              <a:ext uri="{FF2B5EF4-FFF2-40B4-BE49-F238E27FC236}">
                <a16:creationId xmlns:a16="http://schemas.microsoft.com/office/drawing/2014/main" id="{3CF97E98-A3E0-45B0-8761-49631D69870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672" y="5977719"/>
            <a:ext cx="2948655" cy="88028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lipsa 4">
            <a:extLst>
              <a:ext uri="{FF2B5EF4-FFF2-40B4-BE49-F238E27FC236}">
                <a16:creationId xmlns:a16="http://schemas.microsoft.com/office/drawing/2014/main" id="{160E77D2-12C1-4346-8E7B-57EFDBFF3C9A}"/>
              </a:ext>
            </a:extLst>
          </p:cNvPr>
          <p:cNvSpPr/>
          <p:nvPr/>
        </p:nvSpPr>
        <p:spPr>
          <a:xfrm>
            <a:off x="0" y="741335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7" name="Pravokutnik 5">
            <a:extLst>
              <a:ext uri="{FF2B5EF4-FFF2-40B4-BE49-F238E27FC236}">
                <a16:creationId xmlns:a16="http://schemas.microsoft.com/office/drawing/2014/main" id="{BD83C25E-77C5-4DAD-8BCB-D9081738E9E4}"/>
              </a:ext>
            </a:extLst>
          </p:cNvPr>
          <p:cNvSpPr/>
          <p:nvPr/>
        </p:nvSpPr>
        <p:spPr>
          <a:xfrm>
            <a:off x="-119388" y="74133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807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B022B-0291-430F-BE48-D4603FC54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0" y="391111"/>
            <a:ext cx="10515600" cy="805948"/>
          </a:xfrm>
        </p:spPr>
        <p:txBody>
          <a:bodyPr/>
          <a:lstStyle/>
          <a:p>
            <a:r>
              <a:rPr lang="en-GB" spc="25" dirty="0">
                <a:solidFill>
                  <a:srgbClr val="FF0000"/>
                </a:solidFill>
              </a:rPr>
              <a:t>SNAGE </a:t>
            </a:r>
            <a:r>
              <a:rPr lang="en-GB" spc="-360" dirty="0">
                <a:solidFill>
                  <a:srgbClr val="FF0000"/>
                </a:solidFill>
              </a:rPr>
              <a:t>-</a:t>
            </a:r>
            <a:r>
              <a:rPr lang="en-GB" spc="-335" dirty="0">
                <a:solidFill>
                  <a:srgbClr val="FF0000"/>
                </a:solidFill>
              </a:rPr>
              <a:t> </a:t>
            </a:r>
            <a:r>
              <a:rPr lang="en-GB" spc="-90" dirty="0">
                <a:solidFill>
                  <a:srgbClr val="FF0000"/>
                </a:solidFill>
              </a:rPr>
              <a:t>UNUTARNJE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8899F-3DB9-46D6-96D3-65CAB2E8F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0936" y="1450695"/>
            <a:ext cx="10515600" cy="456995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905"/>
              </a:spcBef>
              <a:buNone/>
            </a:pPr>
            <a:r>
              <a:rPr lang="en-GB" sz="2000" b="1" spc="-10" dirty="0">
                <a:latin typeface="Century Gothic" panose="020B0502020202020204" pitchFamily="34" charset="0"/>
                <a:cs typeface="Carlito"/>
              </a:rPr>
              <a:t>SNAGE</a:t>
            </a:r>
            <a:r>
              <a:rPr lang="hr-HR" sz="2000" b="1" spc="-10" dirty="0">
                <a:latin typeface="Century Gothic" panose="020B0502020202020204" pitchFamily="34" charset="0"/>
                <a:cs typeface="Carlito"/>
              </a:rPr>
              <a:t> - o</a:t>
            </a:r>
            <a:r>
              <a:rPr lang="en-GB" sz="2000" b="1" spc="-5" dirty="0" err="1">
                <a:latin typeface="Century Gothic" panose="020B0502020202020204" pitchFamily="34" charset="0"/>
                <a:cs typeface="Carlito"/>
              </a:rPr>
              <a:t>dređuju</a:t>
            </a:r>
            <a:r>
              <a:rPr lang="en-GB" sz="2000" b="1" spc="-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b="1" dirty="0">
                <a:latin typeface="Century Gothic" panose="020B0502020202020204" pitchFamily="34" charset="0"/>
                <a:cs typeface="Carlito"/>
              </a:rPr>
              <a:t>se </a:t>
            </a:r>
            <a:r>
              <a:rPr lang="en-GB" sz="2000" b="1" spc="-20" dirty="0" err="1">
                <a:latin typeface="Century Gothic" panose="020B0502020202020204" pitchFamily="34" charset="0"/>
                <a:cs typeface="Carlito"/>
              </a:rPr>
              <a:t>jake</a:t>
            </a:r>
            <a:r>
              <a:rPr lang="en-GB" sz="2000" b="1" spc="-2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b="1" spc="-10" dirty="0" err="1">
                <a:latin typeface="Century Gothic" panose="020B0502020202020204" pitchFamily="34" charset="0"/>
                <a:cs typeface="Carlito"/>
              </a:rPr>
              <a:t>točke</a:t>
            </a:r>
            <a:endParaRPr lang="hr-HR" sz="2000" b="1" spc="-10" dirty="0">
              <a:latin typeface="Century Gothic" panose="020B0502020202020204" pitchFamily="34" charset="0"/>
              <a:cs typeface="Carlito"/>
            </a:endParaRPr>
          </a:p>
          <a:p>
            <a:pPr marL="0" indent="0">
              <a:lnSpc>
                <a:spcPct val="100000"/>
              </a:lnSpc>
              <a:spcBef>
                <a:spcPts val="905"/>
              </a:spcBef>
              <a:buNone/>
            </a:pPr>
            <a:endParaRPr lang="hr-HR" sz="2000" b="1" spc="-10" dirty="0">
              <a:latin typeface="Century Gothic" panose="020B0502020202020204" pitchFamily="34" charset="0"/>
              <a:cs typeface="Carlito"/>
            </a:endParaRPr>
          </a:p>
          <a:p>
            <a:pPr marL="0" indent="0">
              <a:lnSpc>
                <a:spcPct val="100000"/>
              </a:lnSpc>
              <a:spcBef>
                <a:spcPts val="905"/>
              </a:spcBef>
              <a:buNone/>
            </a:pPr>
            <a:r>
              <a:rPr lang="hr-HR" sz="2000" b="1" spc="-10" dirty="0">
                <a:latin typeface="Century Gothic" panose="020B0502020202020204" pitchFamily="34" charset="0"/>
                <a:cs typeface="Carlito"/>
              </a:rPr>
              <a:t>P</a:t>
            </a:r>
            <a:r>
              <a:rPr lang="en-GB" sz="2000" b="1" spc="-10" dirty="0" err="1">
                <a:latin typeface="Century Gothic" panose="020B0502020202020204" pitchFamily="34" charset="0"/>
                <a:cs typeface="Carlito"/>
              </a:rPr>
              <a:t>itajte</a:t>
            </a:r>
            <a:r>
              <a:rPr lang="en-GB" sz="2000" b="1" spc="-5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b="1" dirty="0">
                <a:latin typeface="Century Gothic" panose="020B0502020202020204" pitchFamily="34" charset="0"/>
                <a:cs typeface="Carlito"/>
              </a:rPr>
              <a:t>se:</a:t>
            </a:r>
            <a:endParaRPr lang="en-GB" sz="2000" dirty="0">
              <a:latin typeface="Century Gothic" panose="020B0502020202020204" pitchFamily="34" charset="0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805"/>
              </a:spcBef>
              <a:buChar char="-"/>
              <a:tabLst>
                <a:tab pos="355600" algn="l"/>
                <a:tab pos="356235" algn="l"/>
              </a:tabLst>
            </a:pPr>
            <a:r>
              <a:rPr lang="en-GB" sz="1900" spc="-15" dirty="0" err="1">
                <a:latin typeface="Century Gothic" panose="020B0502020202020204" pitchFamily="34" charset="0"/>
                <a:cs typeface="Carlito"/>
              </a:rPr>
              <a:t>Postoje</a:t>
            </a:r>
            <a:r>
              <a:rPr lang="en-GB" sz="1900" spc="-1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5" dirty="0">
                <a:latin typeface="Century Gothic" panose="020B0502020202020204" pitchFamily="34" charset="0"/>
                <a:cs typeface="Carlito"/>
              </a:rPr>
              <a:t>li </a:t>
            </a:r>
            <a:r>
              <a:rPr lang="en-GB" sz="1900" spc="-5" dirty="0" err="1">
                <a:latin typeface="Century Gothic" panose="020B0502020202020204" pitchFamily="34" charset="0"/>
                <a:cs typeface="Carlito"/>
              </a:rPr>
              <a:t>jedinstvene</a:t>
            </a:r>
            <a:r>
              <a:rPr lang="en-GB" sz="1900" spc="-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15" dirty="0" err="1">
                <a:latin typeface="Century Gothic" panose="020B0502020202020204" pitchFamily="34" charset="0"/>
                <a:cs typeface="Carlito"/>
              </a:rPr>
              <a:t>razlikovne</a:t>
            </a:r>
            <a:r>
              <a:rPr lang="en-GB" sz="1900" spc="-1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10" dirty="0" err="1">
                <a:latin typeface="Century Gothic" panose="020B0502020202020204" pitchFamily="34" charset="0"/>
                <a:cs typeface="Carlito"/>
              </a:rPr>
              <a:t>prednosti</a:t>
            </a:r>
            <a:r>
              <a:rPr lang="en-GB" sz="1900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20" dirty="0" err="1">
                <a:latin typeface="Century Gothic" panose="020B0502020202020204" pitchFamily="34" charset="0"/>
                <a:cs typeface="Carlito"/>
              </a:rPr>
              <a:t>koje</a:t>
            </a:r>
            <a:r>
              <a:rPr lang="en-GB" sz="1900" spc="-2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5" dirty="0" err="1">
                <a:latin typeface="Century Gothic" panose="020B0502020202020204" pitchFamily="34" charset="0"/>
                <a:cs typeface="Carlito"/>
              </a:rPr>
              <a:t>čine</a:t>
            </a:r>
            <a:r>
              <a:rPr lang="en-GB" sz="1900" spc="-5" dirty="0">
                <a:latin typeface="Century Gothic" panose="020B0502020202020204" pitchFamily="34" charset="0"/>
                <a:cs typeface="Carlito"/>
              </a:rPr>
              <a:t> da se </a:t>
            </a:r>
            <a:r>
              <a:rPr lang="en-GB" sz="1900" spc="-10" dirty="0" err="1">
                <a:latin typeface="Century Gothic" panose="020B0502020202020204" pitchFamily="34" charset="0"/>
                <a:cs typeface="Carlito"/>
              </a:rPr>
              <a:t>ovo</a:t>
            </a:r>
            <a:r>
              <a:rPr lang="en-GB" sz="1900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10" dirty="0" err="1">
                <a:latin typeface="Century Gothic" panose="020B0502020202020204" pitchFamily="34" charset="0"/>
                <a:cs typeface="Carlito"/>
              </a:rPr>
              <a:t>poduzeće</a:t>
            </a:r>
            <a:r>
              <a:rPr lang="en-GB" sz="1900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15" dirty="0" err="1">
                <a:latin typeface="Century Gothic" panose="020B0502020202020204" pitchFamily="34" charset="0"/>
                <a:cs typeface="Carlito"/>
              </a:rPr>
              <a:t>razlikuje</a:t>
            </a:r>
            <a:r>
              <a:rPr lang="en-GB" sz="1900" spc="24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5" dirty="0">
                <a:latin typeface="Century Gothic" panose="020B0502020202020204" pitchFamily="34" charset="0"/>
                <a:cs typeface="Carlito"/>
              </a:rPr>
              <a:t>od</a:t>
            </a:r>
            <a:r>
              <a:rPr lang="hr-HR" sz="1900" spc="-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15" dirty="0" err="1">
                <a:latin typeface="Century Gothic" panose="020B0502020202020204" pitchFamily="34" charset="0"/>
                <a:cs typeface="Carlito"/>
              </a:rPr>
              <a:t>konkurencije</a:t>
            </a:r>
            <a:r>
              <a:rPr lang="en-GB" sz="1900" spc="-15" dirty="0">
                <a:latin typeface="Century Gothic" panose="020B0502020202020204" pitchFamily="34" charset="0"/>
                <a:cs typeface="Carlito"/>
              </a:rPr>
              <a:t>?</a:t>
            </a:r>
            <a:endParaRPr lang="en-GB" sz="1900" dirty="0">
              <a:latin typeface="Century Gothic" panose="020B0502020202020204" pitchFamily="34" charset="0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95"/>
              </a:spcBef>
              <a:buChar char="-"/>
              <a:tabLst>
                <a:tab pos="355600" algn="l"/>
                <a:tab pos="356235" algn="l"/>
              </a:tabLst>
            </a:pPr>
            <a:r>
              <a:rPr lang="en-GB" sz="1900" spc="-10" dirty="0" err="1">
                <a:latin typeface="Century Gothic" panose="020B0502020202020204" pitchFamily="34" charset="0"/>
                <a:cs typeface="Carlito"/>
              </a:rPr>
              <a:t>Zašto</a:t>
            </a:r>
            <a:r>
              <a:rPr lang="en-GB" sz="1900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10" dirty="0" err="1">
                <a:latin typeface="Century Gothic" panose="020B0502020202020204" pitchFamily="34" charset="0"/>
                <a:cs typeface="Carlito"/>
              </a:rPr>
              <a:t>potrošači</a:t>
            </a:r>
            <a:r>
              <a:rPr lang="en-GB" sz="1900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5" dirty="0" err="1">
                <a:latin typeface="Century Gothic" panose="020B0502020202020204" pitchFamily="34" charset="0"/>
                <a:cs typeface="Carlito"/>
              </a:rPr>
              <a:t>odabiru</a:t>
            </a:r>
            <a:r>
              <a:rPr lang="en-GB" sz="1900" spc="-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10" dirty="0" err="1">
                <a:latin typeface="Century Gothic" panose="020B0502020202020204" pitchFamily="34" charset="0"/>
                <a:cs typeface="Carlito"/>
              </a:rPr>
              <a:t>ovo</a:t>
            </a:r>
            <a:r>
              <a:rPr lang="en-GB" sz="1900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10" dirty="0" err="1">
                <a:latin typeface="Century Gothic" panose="020B0502020202020204" pitchFamily="34" charset="0"/>
                <a:cs typeface="Carlito"/>
              </a:rPr>
              <a:t>poduzeće</a:t>
            </a:r>
            <a:r>
              <a:rPr lang="en-GB" sz="1900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10" dirty="0" err="1">
                <a:latin typeface="Century Gothic" panose="020B0502020202020204" pitchFamily="34" charset="0"/>
                <a:cs typeface="Carlito"/>
              </a:rPr>
              <a:t>umjesto</a:t>
            </a:r>
            <a:r>
              <a:rPr lang="en-GB" sz="1900" spc="5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15" dirty="0" err="1">
                <a:latin typeface="Century Gothic" panose="020B0502020202020204" pitchFamily="34" charset="0"/>
                <a:cs typeface="Carlito"/>
              </a:rPr>
              <a:t>konkurenata</a:t>
            </a:r>
            <a:r>
              <a:rPr lang="en-GB" sz="1900" spc="-15" dirty="0">
                <a:latin typeface="Century Gothic" panose="020B0502020202020204" pitchFamily="34" charset="0"/>
                <a:cs typeface="Carlito"/>
              </a:rPr>
              <a:t>?</a:t>
            </a:r>
            <a:endParaRPr lang="en-GB" sz="1900" dirty="0">
              <a:latin typeface="Century Gothic" panose="020B0502020202020204" pitchFamily="34" charset="0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805"/>
              </a:spcBef>
              <a:buChar char="-"/>
              <a:tabLst>
                <a:tab pos="355600" algn="l"/>
                <a:tab pos="356235" algn="l"/>
              </a:tabLst>
            </a:pPr>
            <a:r>
              <a:rPr lang="en-GB" sz="1900" spc="-15" dirty="0" err="1">
                <a:latin typeface="Century Gothic" panose="020B0502020202020204" pitchFamily="34" charset="0"/>
                <a:cs typeface="Carlito"/>
              </a:rPr>
              <a:t>Postoje</a:t>
            </a:r>
            <a:r>
              <a:rPr lang="en-GB" sz="1900" spc="-1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5" dirty="0">
                <a:latin typeface="Century Gothic" panose="020B0502020202020204" pitchFamily="34" charset="0"/>
                <a:cs typeface="Carlito"/>
              </a:rPr>
              <a:t>li </a:t>
            </a:r>
            <a:r>
              <a:rPr lang="en-GB" sz="1900" spc="-10" dirty="0" err="1">
                <a:latin typeface="Century Gothic" panose="020B0502020202020204" pitchFamily="34" charset="0"/>
                <a:cs typeface="Carlito"/>
              </a:rPr>
              <a:t>proizvodi</a:t>
            </a:r>
            <a:r>
              <a:rPr lang="en-GB" sz="1900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dirty="0" err="1">
                <a:latin typeface="Century Gothic" panose="020B0502020202020204" pitchFamily="34" charset="0"/>
                <a:cs typeface="Carlito"/>
              </a:rPr>
              <a:t>i</a:t>
            </a:r>
            <a:r>
              <a:rPr lang="en-GB" sz="190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5" dirty="0" err="1">
                <a:latin typeface="Century Gothic" panose="020B0502020202020204" pitchFamily="34" charset="0"/>
                <a:cs typeface="Carlito"/>
              </a:rPr>
              <a:t>usluge</a:t>
            </a:r>
            <a:r>
              <a:rPr lang="en-GB" sz="1900" spc="-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20" dirty="0" err="1">
                <a:latin typeface="Century Gothic" panose="020B0502020202020204" pitchFamily="34" charset="0"/>
                <a:cs typeface="Carlito"/>
              </a:rPr>
              <a:t>koje</a:t>
            </a:r>
            <a:r>
              <a:rPr lang="en-GB" sz="1900" spc="-2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15" dirty="0" err="1">
                <a:latin typeface="Century Gothic" panose="020B0502020202020204" pitchFamily="34" charset="0"/>
                <a:cs typeface="Carlito"/>
              </a:rPr>
              <a:t>konkurencija</a:t>
            </a:r>
            <a:r>
              <a:rPr lang="en-GB" sz="1900" spc="-1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5" dirty="0">
                <a:latin typeface="Century Gothic" panose="020B0502020202020204" pitchFamily="34" charset="0"/>
                <a:cs typeface="Carlito"/>
              </a:rPr>
              <a:t>ne </a:t>
            </a:r>
            <a:r>
              <a:rPr lang="en-GB" sz="1900" spc="-20" dirty="0" err="1">
                <a:latin typeface="Century Gothic" panose="020B0502020202020204" pitchFamily="34" charset="0"/>
                <a:cs typeface="Carlito"/>
              </a:rPr>
              <a:t>može</a:t>
            </a:r>
            <a:r>
              <a:rPr lang="en-GB" sz="1900" spc="9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10" dirty="0" err="1">
                <a:latin typeface="Century Gothic" panose="020B0502020202020204" pitchFamily="34" charset="0"/>
                <a:cs typeface="Carlito"/>
              </a:rPr>
              <a:t>imitirati</a:t>
            </a:r>
            <a:r>
              <a:rPr lang="en-GB" sz="1900" spc="-10" dirty="0">
                <a:latin typeface="Century Gothic" panose="020B0502020202020204" pitchFamily="34" charset="0"/>
                <a:cs typeface="Carlito"/>
              </a:rPr>
              <a:t>?</a:t>
            </a:r>
            <a:endParaRPr lang="en-GB" sz="1900" dirty="0">
              <a:latin typeface="Century Gothic" panose="020B0502020202020204" pitchFamily="34" charset="0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805"/>
              </a:spcBef>
              <a:buChar char="-"/>
              <a:tabLst>
                <a:tab pos="355600" algn="l"/>
                <a:tab pos="356235" algn="l"/>
              </a:tabLst>
            </a:pPr>
            <a:r>
              <a:rPr lang="en-GB" sz="1900" spc="-10" dirty="0" err="1">
                <a:latin typeface="Century Gothic" panose="020B0502020202020204" pitchFamily="34" charset="0"/>
                <a:cs typeface="Carlito"/>
              </a:rPr>
              <a:t>Što</a:t>
            </a:r>
            <a:r>
              <a:rPr lang="en-GB" sz="1900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15" dirty="0" err="1">
                <a:latin typeface="Century Gothic" panose="020B0502020202020204" pitchFamily="34" charset="0"/>
                <a:cs typeface="Carlito"/>
              </a:rPr>
              <a:t>radite</a:t>
            </a:r>
            <a:r>
              <a:rPr lang="en-GB" sz="1900" spc="1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10" dirty="0">
                <a:latin typeface="Century Gothic" panose="020B0502020202020204" pitchFamily="34" charset="0"/>
                <a:cs typeface="Carlito"/>
              </a:rPr>
              <a:t>dobro?</a:t>
            </a:r>
            <a:endParaRPr lang="en-GB" sz="1900" dirty="0">
              <a:latin typeface="Century Gothic" panose="020B0502020202020204" pitchFamily="34" charset="0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90"/>
              </a:spcBef>
              <a:buChar char="-"/>
              <a:tabLst>
                <a:tab pos="355600" algn="l"/>
                <a:tab pos="356235" algn="l"/>
              </a:tabLst>
            </a:pPr>
            <a:r>
              <a:rPr lang="en-GB" sz="1900" spc="-10" dirty="0" err="1">
                <a:latin typeface="Century Gothic" panose="020B0502020202020204" pitchFamily="34" charset="0"/>
                <a:cs typeface="Carlito"/>
              </a:rPr>
              <a:t>Posjedujete</a:t>
            </a:r>
            <a:r>
              <a:rPr lang="en-GB" sz="1900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dirty="0">
                <a:latin typeface="Century Gothic" panose="020B0502020202020204" pitchFamily="34" charset="0"/>
                <a:cs typeface="Carlito"/>
              </a:rPr>
              <a:t>li </a:t>
            </a:r>
            <a:r>
              <a:rPr lang="en-GB" sz="1900" spc="-5" dirty="0" err="1">
                <a:latin typeface="Century Gothic" panose="020B0502020202020204" pitchFamily="34" charset="0"/>
                <a:cs typeface="Carlito"/>
              </a:rPr>
              <a:t>određeni</a:t>
            </a:r>
            <a:r>
              <a:rPr lang="en-GB" sz="1900" spc="2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5" dirty="0">
                <a:latin typeface="Century Gothic" panose="020B0502020202020204" pitchFamily="34" charset="0"/>
                <a:cs typeface="Carlito"/>
              </a:rPr>
              <a:t>image?</a:t>
            </a:r>
            <a:endParaRPr lang="en-GB" sz="1900" dirty="0">
              <a:latin typeface="Century Gothic" panose="020B0502020202020204" pitchFamily="34" charset="0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805"/>
              </a:spcBef>
              <a:buChar char="-"/>
              <a:tabLst>
                <a:tab pos="355600" algn="l"/>
                <a:tab pos="356235" algn="l"/>
              </a:tabLst>
            </a:pPr>
            <a:r>
              <a:rPr lang="en-GB" sz="1900" spc="-10" dirty="0" err="1">
                <a:latin typeface="Century Gothic" panose="020B0502020202020204" pitchFamily="34" charset="0"/>
                <a:cs typeface="Carlito"/>
              </a:rPr>
              <a:t>Imate</a:t>
            </a:r>
            <a:r>
              <a:rPr lang="en-GB" sz="1900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dirty="0">
                <a:latin typeface="Century Gothic" panose="020B0502020202020204" pitchFamily="34" charset="0"/>
                <a:cs typeface="Carlito"/>
              </a:rPr>
              <a:t>li </a:t>
            </a:r>
            <a:r>
              <a:rPr lang="en-GB" sz="1900" spc="-15" dirty="0" err="1">
                <a:latin typeface="Century Gothic" panose="020B0502020202020204" pitchFamily="34" charset="0"/>
                <a:cs typeface="Carlito"/>
              </a:rPr>
              <a:t>troškovne</a:t>
            </a:r>
            <a:r>
              <a:rPr lang="en-GB" sz="1900" spc="-1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10" dirty="0" err="1">
                <a:latin typeface="Century Gothic" panose="020B0502020202020204" pitchFamily="34" charset="0"/>
                <a:cs typeface="Carlito"/>
              </a:rPr>
              <a:t>prednosti</a:t>
            </a:r>
            <a:r>
              <a:rPr lang="en-GB" sz="1900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5" dirty="0" err="1">
                <a:latin typeface="Century Gothic" panose="020B0502020202020204" pitchFamily="34" charset="0"/>
                <a:cs typeface="Carlito"/>
              </a:rPr>
              <a:t>nad</a:t>
            </a:r>
            <a:r>
              <a:rPr lang="en-GB" sz="1900" spc="4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10" dirty="0" err="1">
                <a:latin typeface="Century Gothic" panose="020B0502020202020204" pitchFamily="34" charset="0"/>
                <a:cs typeface="Carlito"/>
              </a:rPr>
              <a:t>ostalima</a:t>
            </a:r>
            <a:r>
              <a:rPr lang="en-GB" sz="1900" spc="-10" dirty="0">
                <a:latin typeface="Century Gothic" panose="020B0502020202020204" pitchFamily="34" charset="0"/>
                <a:cs typeface="Carlito"/>
              </a:rPr>
              <a:t>?</a:t>
            </a:r>
            <a:endParaRPr lang="en-GB" sz="1900" dirty="0">
              <a:latin typeface="Century Gothic" panose="020B0502020202020204" pitchFamily="34" charset="0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805"/>
              </a:spcBef>
              <a:buChar char="-"/>
              <a:tabLst>
                <a:tab pos="355600" algn="l"/>
                <a:tab pos="356235" algn="l"/>
              </a:tabLst>
            </a:pPr>
            <a:r>
              <a:rPr lang="en-GB" sz="1900" spc="-10" dirty="0" err="1">
                <a:latin typeface="Century Gothic" panose="020B0502020202020204" pitchFamily="34" charset="0"/>
                <a:cs typeface="Carlito"/>
              </a:rPr>
              <a:t>Imate</a:t>
            </a:r>
            <a:r>
              <a:rPr lang="en-GB" sz="1900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dirty="0">
                <a:latin typeface="Century Gothic" panose="020B0502020202020204" pitchFamily="34" charset="0"/>
                <a:cs typeface="Carlito"/>
              </a:rPr>
              <a:t>li </a:t>
            </a:r>
            <a:r>
              <a:rPr lang="en-GB" sz="1900" spc="-10" dirty="0" err="1">
                <a:latin typeface="Century Gothic" panose="020B0502020202020204" pitchFamily="34" charset="0"/>
                <a:cs typeface="Carlito"/>
              </a:rPr>
              <a:t>dobre</a:t>
            </a:r>
            <a:r>
              <a:rPr lang="en-GB" sz="1900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5" dirty="0" err="1">
                <a:latin typeface="Century Gothic" panose="020B0502020202020204" pitchFamily="34" charset="0"/>
                <a:cs typeface="Carlito"/>
              </a:rPr>
              <a:t>odnose</a:t>
            </a:r>
            <a:r>
              <a:rPr lang="en-GB" sz="1900" spc="-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dirty="0">
                <a:latin typeface="Century Gothic" panose="020B0502020202020204" pitchFamily="34" charset="0"/>
                <a:cs typeface="Carlito"/>
              </a:rPr>
              <a:t>s</a:t>
            </a:r>
            <a:r>
              <a:rPr lang="en-GB" sz="1900" spc="4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10" dirty="0" err="1">
                <a:latin typeface="Century Gothic" panose="020B0502020202020204" pitchFamily="34" charset="0"/>
                <a:cs typeface="Carlito"/>
              </a:rPr>
              <a:t>kupcima</a:t>
            </a:r>
            <a:r>
              <a:rPr lang="en-GB" sz="1900" spc="-10" dirty="0">
                <a:latin typeface="Century Gothic" panose="020B0502020202020204" pitchFamily="34" charset="0"/>
                <a:cs typeface="Carlito"/>
              </a:rPr>
              <a:t>?</a:t>
            </a:r>
            <a:endParaRPr lang="en-GB" sz="1900" dirty="0">
              <a:latin typeface="Century Gothic" panose="020B0502020202020204" pitchFamily="34" charset="0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90"/>
              </a:spcBef>
              <a:buChar char="-"/>
              <a:tabLst>
                <a:tab pos="355600" algn="l"/>
                <a:tab pos="356235" algn="l"/>
              </a:tabLst>
            </a:pPr>
            <a:r>
              <a:rPr lang="en-GB" sz="1900" spc="-10" dirty="0" err="1">
                <a:latin typeface="Century Gothic" panose="020B0502020202020204" pitchFamily="34" charset="0"/>
                <a:cs typeface="Carlito"/>
              </a:rPr>
              <a:t>Imate</a:t>
            </a:r>
            <a:r>
              <a:rPr lang="en-GB" sz="1900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dirty="0">
                <a:latin typeface="Century Gothic" panose="020B0502020202020204" pitchFamily="34" charset="0"/>
                <a:cs typeface="Carlito"/>
              </a:rPr>
              <a:t>li </a:t>
            </a:r>
            <a:r>
              <a:rPr lang="en-GB" sz="1900" spc="-10" dirty="0" err="1">
                <a:latin typeface="Century Gothic" panose="020B0502020202020204" pitchFamily="34" charset="0"/>
                <a:cs typeface="Carlito"/>
              </a:rPr>
              <a:t>pristup</a:t>
            </a:r>
            <a:r>
              <a:rPr lang="en-GB" sz="1900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5" dirty="0" err="1">
                <a:latin typeface="Century Gothic" panose="020B0502020202020204" pitchFamily="34" charset="0"/>
                <a:cs typeface="Carlito"/>
              </a:rPr>
              <a:t>nekim</a:t>
            </a:r>
            <a:r>
              <a:rPr lang="en-GB" sz="1900" spc="-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5" dirty="0" err="1">
                <a:latin typeface="Century Gothic" panose="020B0502020202020204" pitchFamily="34" charset="0"/>
                <a:cs typeface="Carlito"/>
              </a:rPr>
              <a:t>važnim</a:t>
            </a:r>
            <a:r>
              <a:rPr lang="en-GB" sz="1900" spc="3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10" dirty="0" err="1">
                <a:latin typeface="Century Gothic" panose="020B0502020202020204" pitchFamily="34" charset="0"/>
                <a:cs typeface="Carlito"/>
              </a:rPr>
              <a:t>resursima</a:t>
            </a:r>
            <a:r>
              <a:rPr lang="en-GB" sz="1900" spc="-10" dirty="0">
                <a:latin typeface="Century Gothic" panose="020B0502020202020204" pitchFamily="34" charset="0"/>
                <a:cs typeface="Carlito"/>
              </a:rPr>
              <a:t>?</a:t>
            </a:r>
            <a:endParaRPr lang="en-GB" sz="1900" dirty="0">
              <a:latin typeface="Century Gothic" panose="020B0502020202020204" pitchFamily="34" charset="0"/>
              <a:cs typeface="Carlito"/>
            </a:endParaRPr>
          </a:p>
          <a:p>
            <a:endParaRPr lang="en-GB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B7BF23E8-B0E3-453D-9933-DA1E91BF2C8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537" y="6026748"/>
            <a:ext cx="2948655" cy="8802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ipsa 4">
            <a:extLst>
              <a:ext uri="{FF2B5EF4-FFF2-40B4-BE49-F238E27FC236}">
                <a16:creationId xmlns:a16="http://schemas.microsoft.com/office/drawing/2014/main" id="{8F3EFF8B-83A4-4220-970E-55E9043667EB}"/>
              </a:ext>
            </a:extLst>
          </p:cNvPr>
          <p:cNvSpPr/>
          <p:nvPr/>
        </p:nvSpPr>
        <p:spPr>
          <a:xfrm>
            <a:off x="0" y="741335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C8D8C934-A741-4E43-8C38-7357A43DA004}"/>
              </a:ext>
            </a:extLst>
          </p:cNvPr>
          <p:cNvSpPr/>
          <p:nvPr/>
        </p:nvSpPr>
        <p:spPr>
          <a:xfrm>
            <a:off x="-119388" y="74133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721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ACE56-812F-42DD-8B9A-356F79534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6158" y="236789"/>
            <a:ext cx="10515600" cy="1014495"/>
          </a:xfrm>
        </p:spPr>
        <p:txBody>
          <a:bodyPr/>
          <a:lstStyle/>
          <a:p>
            <a:r>
              <a:rPr lang="en-GB" spc="25" dirty="0">
                <a:solidFill>
                  <a:srgbClr val="FF0000"/>
                </a:solidFill>
              </a:rPr>
              <a:t>SLABOSTI </a:t>
            </a:r>
            <a:r>
              <a:rPr lang="en-GB" spc="-360" dirty="0">
                <a:solidFill>
                  <a:srgbClr val="FF0000"/>
                </a:solidFill>
              </a:rPr>
              <a:t>-</a:t>
            </a:r>
            <a:r>
              <a:rPr lang="en-GB" spc="-355" dirty="0">
                <a:solidFill>
                  <a:srgbClr val="FF0000"/>
                </a:solidFill>
              </a:rPr>
              <a:t> </a:t>
            </a:r>
            <a:r>
              <a:rPr lang="en-GB" spc="-85" dirty="0">
                <a:solidFill>
                  <a:srgbClr val="FF0000"/>
                </a:solidFill>
              </a:rPr>
              <a:t>UNUTARNJE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1A39D-7ED3-4B18-BC26-D208C3B41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2" y="1416733"/>
            <a:ext cx="9881937" cy="4395537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905"/>
              </a:spcBef>
              <a:buNone/>
            </a:pPr>
            <a:r>
              <a:rPr lang="en-GB" sz="2200" b="1" spc="-5" dirty="0">
                <a:latin typeface="Century Gothic" panose="020B0502020202020204" pitchFamily="34" charset="0"/>
                <a:cs typeface="Carlito"/>
              </a:rPr>
              <a:t>SLABOSTI</a:t>
            </a:r>
            <a:r>
              <a:rPr lang="hr-HR" sz="2200" b="1" spc="-5" dirty="0">
                <a:latin typeface="Century Gothic" panose="020B0502020202020204" pitchFamily="34" charset="0"/>
                <a:cs typeface="Carlito"/>
              </a:rPr>
              <a:t> - o</a:t>
            </a:r>
            <a:r>
              <a:rPr lang="en-GB" sz="2200" b="1" spc="-5" dirty="0" err="1">
                <a:latin typeface="Century Gothic" panose="020B0502020202020204" pitchFamily="34" charset="0"/>
                <a:cs typeface="Carlito"/>
              </a:rPr>
              <a:t>dređuju</a:t>
            </a:r>
            <a:r>
              <a:rPr lang="en-GB" sz="2200" b="1" spc="-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200" b="1" dirty="0">
                <a:latin typeface="Century Gothic" panose="020B0502020202020204" pitchFamily="34" charset="0"/>
                <a:cs typeface="Carlito"/>
              </a:rPr>
              <a:t>se </a:t>
            </a:r>
            <a:r>
              <a:rPr lang="en-GB" sz="2200" b="1" dirty="0" err="1">
                <a:latin typeface="Century Gothic" panose="020B0502020202020204" pitchFamily="34" charset="0"/>
                <a:cs typeface="Carlito"/>
              </a:rPr>
              <a:t>slabe</a:t>
            </a:r>
            <a:r>
              <a:rPr lang="en-GB" sz="2200" b="1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200" b="1" spc="-10" dirty="0" err="1">
                <a:latin typeface="Century Gothic" panose="020B0502020202020204" pitchFamily="34" charset="0"/>
                <a:cs typeface="Carlito"/>
              </a:rPr>
              <a:t>točke</a:t>
            </a:r>
            <a:r>
              <a:rPr lang="en-GB" sz="2200" b="1" spc="-10" dirty="0">
                <a:latin typeface="Century Gothic" panose="020B0502020202020204" pitchFamily="34" charset="0"/>
                <a:cs typeface="Carlito"/>
              </a:rPr>
              <a:t>, </a:t>
            </a:r>
            <a:r>
              <a:rPr lang="en-GB" sz="2200" b="1" dirty="0" err="1">
                <a:latin typeface="Century Gothic" panose="020B0502020202020204" pitchFamily="34" charset="0"/>
                <a:cs typeface="Carlito"/>
              </a:rPr>
              <a:t>sa</a:t>
            </a:r>
            <a:r>
              <a:rPr lang="en-GB" sz="2200" b="1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200" b="1" spc="-10" dirty="0" err="1">
                <a:latin typeface="Century Gothic" panose="020B0502020202020204" pitchFamily="34" charset="0"/>
                <a:cs typeface="Carlito"/>
              </a:rPr>
              <a:t>stajališta</a:t>
            </a:r>
            <a:r>
              <a:rPr lang="en-GB" sz="2200" b="1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200" b="1" spc="-10" dirty="0" err="1">
                <a:latin typeface="Century Gothic" panose="020B0502020202020204" pitchFamily="34" charset="0"/>
                <a:cs typeface="Carlito"/>
              </a:rPr>
              <a:t>poduzeća</a:t>
            </a:r>
            <a:r>
              <a:rPr lang="en-GB" sz="2200" b="1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200" b="1" dirty="0" err="1">
                <a:latin typeface="Century Gothic" panose="020B0502020202020204" pitchFamily="34" charset="0"/>
                <a:cs typeface="Carlito"/>
              </a:rPr>
              <a:t>i</a:t>
            </a:r>
            <a:r>
              <a:rPr lang="en-GB" sz="2200" b="1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200" b="1" spc="-5" dirty="0" err="1">
                <a:latin typeface="Century Gothic" panose="020B0502020202020204" pitchFamily="34" charset="0"/>
                <a:cs typeface="Carlito"/>
              </a:rPr>
              <a:t>potrošača</a:t>
            </a:r>
            <a:r>
              <a:rPr lang="en-GB" sz="2200" b="1" spc="-5" dirty="0">
                <a:latin typeface="Century Gothic" panose="020B0502020202020204" pitchFamily="34" charset="0"/>
                <a:cs typeface="Carlito"/>
              </a:rPr>
              <a:t>.</a:t>
            </a:r>
            <a:endParaRPr lang="hr-HR" sz="2200" b="1" spc="-5" dirty="0">
              <a:latin typeface="Century Gothic" panose="020B0502020202020204" pitchFamily="34" charset="0"/>
              <a:cs typeface="Carlito"/>
            </a:endParaRPr>
          </a:p>
          <a:p>
            <a:pPr marL="0" indent="0">
              <a:lnSpc>
                <a:spcPct val="100000"/>
              </a:lnSpc>
              <a:spcBef>
                <a:spcPts val="905"/>
              </a:spcBef>
              <a:buNone/>
            </a:pPr>
            <a:endParaRPr lang="hr-HR" sz="2200" b="1" spc="-5" dirty="0">
              <a:latin typeface="Century Gothic" panose="020B0502020202020204" pitchFamily="34" charset="0"/>
              <a:cs typeface="Carlito"/>
            </a:endParaRPr>
          </a:p>
          <a:p>
            <a:pPr marL="0" indent="0">
              <a:lnSpc>
                <a:spcPct val="100000"/>
              </a:lnSpc>
              <a:spcBef>
                <a:spcPts val="905"/>
              </a:spcBef>
              <a:buNone/>
            </a:pPr>
            <a:r>
              <a:rPr lang="en-GB" sz="2200" b="1" spc="-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b="1" spc="-10" dirty="0" err="1">
                <a:latin typeface="Century Gothic" panose="020B0502020202020204" pitchFamily="34" charset="0"/>
                <a:cs typeface="Carlito"/>
              </a:rPr>
              <a:t>Pitajte</a:t>
            </a:r>
            <a:r>
              <a:rPr lang="en-GB" sz="1900" b="1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b="1" dirty="0">
                <a:latin typeface="Century Gothic" panose="020B0502020202020204" pitchFamily="34" charset="0"/>
                <a:cs typeface="Carlito"/>
              </a:rPr>
              <a:t>se</a:t>
            </a:r>
            <a:r>
              <a:rPr lang="en-GB" sz="1900" b="1" spc="-12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b="1" spc="-5" dirty="0">
                <a:latin typeface="Century Gothic" panose="020B0502020202020204" pitchFamily="34" charset="0"/>
                <a:cs typeface="Carlito"/>
              </a:rPr>
              <a:t>(</a:t>
            </a:r>
            <a:r>
              <a:rPr lang="en-GB" sz="1900" b="1" spc="-5" dirty="0" err="1">
                <a:latin typeface="Century Gothic" panose="020B0502020202020204" pitchFamily="34" charset="0"/>
                <a:cs typeface="Carlito"/>
              </a:rPr>
              <a:t>iskreno</a:t>
            </a:r>
            <a:r>
              <a:rPr lang="en-GB" sz="1900" b="1" spc="-5" dirty="0">
                <a:latin typeface="Century Gothic" panose="020B0502020202020204" pitchFamily="34" charset="0"/>
                <a:cs typeface="Carlito"/>
              </a:rPr>
              <a:t>):</a:t>
            </a:r>
            <a:endParaRPr lang="en-GB" sz="1900" dirty="0">
              <a:latin typeface="Century Gothic" panose="020B0502020202020204" pitchFamily="34" charset="0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805"/>
              </a:spcBef>
              <a:buChar char="-"/>
              <a:tabLst>
                <a:tab pos="299085" algn="l"/>
                <a:tab pos="299720" algn="l"/>
              </a:tabLst>
            </a:pPr>
            <a:r>
              <a:rPr lang="en-GB" sz="1900" spc="-15" dirty="0" err="1">
                <a:latin typeface="Century Gothic" panose="020B0502020202020204" pitchFamily="34" charset="0"/>
                <a:cs typeface="Carlito"/>
              </a:rPr>
              <a:t>Postoje</a:t>
            </a:r>
            <a:r>
              <a:rPr lang="en-GB" sz="1900" spc="-1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5" dirty="0">
                <a:latin typeface="Century Gothic" panose="020B0502020202020204" pitchFamily="34" charset="0"/>
                <a:cs typeface="Carlito"/>
              </a:rPr>
              <a:t>li </a:t>
            </a:r>
            <a:r>
              <a:rPr lang="en-GB" sz="1900" spc="-10" dirty="0">
                <a:latin typeface="Century Gothic" panose="020B0502020202020204" pitchFamily="34" charset="0"/>
                <a:cs typeface="Carlito"/>
              </a:rPr>
              <a:t>procedure </a:t>
            </a:r>
            <a:r>
              <a:rPr lang="en-GB" sz="1900" spc="-20" dirty="0" err="1">
                <a:latin typeface="Century Gothic" panose="020B0502020202020204" pitchFamily="34" charset="0"/>
                <a:cs typeface="Carlito"/>
              </a:rPr>
              <a:t>koje</a:t>
            </a:r>
            <a:r>
              <a:rPr lang="en-GB" sz="1900" spc="-2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dirty="0" err="1">
                <a:latin typeface="Century Gothic" panose="020B0502020202020204" pitchFamily="34" charset="0"/>
                <a:cs typeface="Carlito"/>
              </a:rPr>
              <a:t>mogu</a:t>
            </a:r>
            <a:r>
              <a:rPr lang="en-GB" sz="190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5" dirty="0" err="1">
                <a:latin typeface="Century Gothic" panose="020B0502020202020204" pitchFamily="34" charset="0"/>
                <a:cs typeface="Carlito"/>
              </a:rPr>
              <a:t>biti</a:t>
            </a:r>
            <a:r>
              <a:rPr lang="en-GB" sz="1900" spc="6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5" dirty="0" err="1">
                <a:latin typeface="Century Gothic" panose="020B0502020202020204" pitchFamily="34" charset="0"/>
                <a:cs typeface="Carlito"/>
              </a:rPr>
              <a:t>naglašenije</a:t>
            </a:r>
            <a:r>
              <a:rPr lang="en-GB" sz="1900" spc="-5" dirty="0">
                <a:latin typeface="Century Gothic" panose="020B0502020202020204" pitchFamily="34" charset="0"/>
                <a:cs typeface="Carlito"/>
              </a:rPr>
              <a:t>?</a:t>
            </a:r>
            <a:endParaRPr lang="en-GB" sz="1900" dirty="0">
              <a:latin typeface="Century Gothic" panose="020B0502020202020204" pitchFamily="34" charset="0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795"/>
              </a:spcBef>
              <a:buChar char="-"/>
              <a:tabLst>
                <a:tab pos="299085" algn="l"/>
                <a:tab pos="299720" algn="l"/>
              </a:tabLst>
            </a:pPr>
            <a:r>
              <a:rPr lang="en-GB" sz="1900" spc="-10" dirty="0" err="1">
                <a:latin typeface="Century Gothic" panose="020B0502020202020204" pitchFamily="34" charset="0"/>
                <a:cs typeface="Carlito"/>
              </a:rPr>
              <a:t>Što</a:t>
            </a:r>
            <a:r>
              <a:rPr lang="en-GB" sz="1900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dirty="0" err="1">
                <a:latin typeface="Century Gothic" panose="020B0502020202020204" pitchFamily="34" charset="0"/>
                <a:cs typeface="Carlito"/>
              </a:rPr>
              <a:t>i</a:t>
            </a:r>
            <a:r>
              <a:rPr lang="en-GB" sz="190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30" dirty="0" err="1">
                <a:latin typeface="Century Gothic" panose="020B0502020202020204" pitchFamily="34" charset="0"/>
                <a:cs typeface="Carlito"/>
              </a:rPr>
              <a:t>kako</a:t>
            </a:r>
            <a:r>
              <a:rPr lang="en-GB" sz="1900" spc="-3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15" dirty="0" err="1">
                <a:latin typeface="Century Gothic" panose="020B0502020202020204" pitchFamily="34" charset="0"/>
                <a:cs typeface="Carlito"/>
              </a:rPr>
              <a:t>konkurencija</a:t>
            </a:r>
            <a:r>
              <a:rPr lang="en-GB" sz="1900" spc="-1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15" dirty="0" err="1">
                <a:latin typeface="Century Gothic" panose="020B0502020202020204" pitchFamily="34" charset="0"/>
                <a:cs typeface="Carlito"/>
              </a:rPr>
              <a:t>radi</a:t>
            </a:r>
            <a:r>
              <a:rPr lang="en-GB" sz="1900" spc="5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10" dirty="0" err="1">
                <a:latin typeface="Century Gothic" panose="020B0502020202020204" pitchFamily="34" charset="0"/>
                <a:cs typeface="Carlito"/>
              </a:rPr>
              <a:t>bolje</a:t>
            </a:r>
            <a:r>
              <a:rPr lang="en-GB" sz="1900" spc="-10" dirty="0">
                <a:latin typeface="Century Gothic" panose="020B0502020202020204" pitchFamily="34" charset="0"/>
                <a:cs typeface="Carlito"/>
              </a:rPr>
              <a:t>?</a:t>
            </a:r>
            <a:endParaRPr lang="en-GB" sz="1900" dirty="0">
              <a:latin typeface="Century Gothic" panose="020B0502020202020204" pitchFamily="34" charset="0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805"/>
              </a:spcBef>
              <a:buChar char="-"/>
              <a:tabLst>
                <a:tab pos="299085" algn="l"/>
                <a:tab pos="299720" algn="l"/>
              </a:tabLst>
            </a:pPr>
            <a:r>
              <a:rPr lang="en-GB" sz="1900" dirty="0">
                <a:latin typeface="Century Gothic" panose="020B0502020202020204" pitchFamily="34" charset="0"/>
                <a:cs typeface="Carlito"/>
              </a:rPr>
              <a:t>Je </a:t>
            </a:r>
            <a:r>
              <a:rPr lang="en-GB" sz="1900" spc="-5" dirty="0">
                <a:latin typeface="Century Gothic" panose="020B0502020202020204" pitchFamily="34" charset="0"/>
                <a:cs typeface="Carlito"/>
              </a:rPr>
              <a:t>li </a:t>
            </a:r>
            <a:r>
              <a:rPr lang="en-GB" sz="1900" spc="-15" dirty="0" err="1">
                <a:latin typeface="Century Gothic" panose="020B0502020202020204" pitchFamily="34" charset="0"/>
                <a:cs typeface="Carlito"/>
              </a:rPr>
              <a:t>konkurencija</a:t>
            </a:r>
            <a:r>
              <a:rPr lang="en-GB" sz="1900" spc="-1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10" dirty="0" err="1">
                <a:latin typeface="Century Gothic" panose="020B0502020202020204" pitchFamily="34" charset="0"/>
                <a:cs typeface="Carlito"/>
              </a:rPr>
              <a:t>osvojila</a:t>
            </a:r>
            <a:r>
              <a:rPr lang="en-GB" sz="1900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5" dirty="0" err="1">
                <a:latin typeface="Century Gothic" panose="020B0502020202020204" pitchFamily="34" charset="0"/>
                <a:cs typeface="Carlito"/>
              </a:rPr>
              <a:t>određeni</a:t>
            </a:r>
            <a:r>
              <a:rPr lang="en-GB" sz="1900" spc="-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5" dirty="0" err="1">
                <a:latin typeface="Century Gothic" panose="020B0502020202020204" pitchFamily="34" charset="0"/>
                <a:cs typeface="Carlito"/>
              </a:rPr>
              <a:t>tržišni</a:t>
            </a:r>
            <a:r>
              <a:rPr lang="en-GB" sz="1900" spc="7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5" dirty="0">
                <a:latin typeface="Century Gothic" panose="020B0502020202020204" pitchFamily="34" charset="0"/>
                <a:cs typeface="Carlito"/>
              </a:rPr>
              <a:t>segment</a:t>
            </a:r>
            <a:endParaRPr lang="en-GB" sz="1900" dirty="0">
              <a:latin typeface="Century Gothic" panose="020B0502020202020204" pitchFamily="34" charset="0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805"/>
              </a:spcBef>
              <a:buChar char="-"/>
              <a:tabLst>
                <a:tab pos="299085" algn="l"/>
                <a:tab pos="299720" algn="l"/>
              </a:tabLst>
            </a:pPr>
            <a:r>
              <a:rPr lang="en-GB" sz="1900" spc="-10" dirty="0" err="1">
                <a:latin typeface="Century Gothic" panose="020B0502020202020204" pitchFamily="34" charset="0"/>
                <a:cs typeface="Carlito"/>
              </a:rPr>
              <a:t>Što</a:t>
            </a:r>
            <a:r>
              <a:rPr lang="en-GB" sz="1900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5" dirty="0">
                <a:latin typeface="Century Gothic" panose="020B0502020202020204" pitchFamily="34" charset="0"/>
                <a:cs typeface="Carlito"/>
              </a:rPr>
              <a:t>se </a:t>
            </a:r>
            <a:r>
              <a:rPr lang="en-GB" sz="1900" spc="-20" dirty="0" err="1">
                <a:latin typeface="Century Gothic" panose="020B0502020202020204" pitchFamily="34" charset="0"/>
                <a:cs typeface="Carlito"/>
              </a:rPr>
              <a:t>može</a:t>
            </a:r>
            <a:r>
              <a:rPr lang="en-GB" sz="1900" spc="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10" dirty="0" err="1">
                <a:latin typeface="Century Gothic" panose="020B0502020202020204" pitchFamily="34" charset="0"/>
                <a:cs typeface="Carlito"/>
              </a:rPr>
              <a:t>popraviti</a:t>
            </a:r>
            <a:r>
              <a:rPr lang="en-GB" sz="1900" spc="-10" dirty="0">
                <a:latin typeface="Century Gothic" panose="020B0502020202020204" pitchFamily="34" charset="0"/>
                <a:cs typeface="Carlito"/>
              </a:rPr>
              <a:t>?</a:t>
            </a:r>
            <a:endParaRPr lang="en-GB" sz="1900" dirty="0">
              <a:latin typeface="Century Gothic" panose="020B0502020202020204" pitchFamily="34" charset="0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790"/>
              </a:spcBef>
              <a:buChar char="-"/>
              <a:tabLst>
                <a:tab pos="299085" algn="l"/>
                <a:tab pos="299720" algn="l"/>
              </a:tabLst>
            </a:pPr>
            <a:r>
              <a:rPr lang="en-GB" sz="1900" spc="-10" dirty="0" err="1">
                <a:latin typeface="Century Gothic" panose="020B0502020202020204" pitchFamily="34" charset="0"/>
                <a:cs typeface="Carlito"/>
              </a:rPr>
              <a:t>Što</a:t>
            </a:r>
            <a:r>
              <a:rPr lang="en-GB" sz="1900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15" dirty="0" err="1">
                <a:latin typeface="Century Gothic" panose="020B0502020202020204" pitchFamily="34" charset="0"/>
                <a:cs typeface="Carlito"/>
              </a:rPr>
              <a:t>radite</a:t>
            </a:r>
            <a:r>
              <a:rPr lang="en-GB" sz="1900" spc="1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5" dirty="0" err="1">
                <a:latin typeface="Century Gothic" panose="020B0502020202020204" pitchFamily="34" charset="0"/>
                <a:cs typeface="Carlito"/>
              </a:rPr>
              <a:t>loše</a:t>
            </a:r>
            <a:r>
              <a:rPr lang="en-GB" sz="1900" spc="-5" dirty="0">
                <a:latin typeface="Century Gothic" panose="020B0502020202020204" pitchFamily="34" charset="0"/>
                <a:cs typeface="Carlito"/>
              </a:rPr>
              <a:t>?</a:t>
            </a:r>
            <a:endParaRPr lang="en-GB" sz="1900" dirty="0">
              <a:latin typeface="Century Gothic" panose="020B0502020202020204" pitchFamily="34" charset="0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805"/>
              </a:spcBef>
              <a:buChar char="-"/>
              <a:tabLst>
                <a:tab pos="299085" algn="l"/>
                <a:tab pos="299720" algn="l"/>
              </a:tabLst>
            </a:pPr>
            <a:r>
              <a:rPr lang="en-GB" sz="1900" spc="-10" dirty="0" err="1">
                <a:latin typeface="Century Gothic" panose="020B0502020202020204" pitchFamily="34" charset="0"/>
                <a:cs typeface="Carlito"/>
              </a:rPr>
              <a:t>Imate</a:t>
            </a:r>
            <a:r>
              <a:rPr lang="en-GB" sz="1900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dirty="0">
                <a:latin typeface="Century Gothic" panose="020B0502020202020204" pitchFamily="34" charset="0"/>
                <a:cs typeface="Carlito"/>
              </a:rPr>
              <a:t>li </a:t>
            </a:r>
            <a:r>
              <a:rPr lang="en-GB" sz="1900" spc="-5" dirty="0" err="1">
                <a:latin typeface="Century Gothic" panose="020B0502020202020204" pitchFamily="34" charset="0"/>
                <a:cs typeface="Carlito"/>
              </a:rPr>
              <a:t>loš</a:t>
            </a:r>
            <a:r>
              <a:rPr lang="en-GB" sz="1900" spc="-5" dirty="0">
                <a:latin typeface="Century Gothic" panose="020B0502020202020204" pitchFamily="34" charset="0"/>
                <a:cs typeface="Carlito"/>
              </a:rPr>
              <a:t> image </a:t>
            </a:r>
            <a:r>
              <a:rPr lang="en-GB" sz="1900" spc="-10" dirty="0" err="1">
                <a:latin typeface="Century Gothic" panose="020B0502020202020204" pitchFamily="34" charset="0"/>
                <a:cs typeface="Carlito"/>
              </a:rPr>
              <a:t>ili</a:t>
            </a:r>
            <a:r>
              <a:rPr lang="en-GB" sz="1900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10" dirty="0" err="1">
                <a:latin typeface="Century Gothic" panose="020B0502020202020204" pitchFamily="34" charset="0"/>
                <a:cs typeface="Carlito"/>
              </a:rPr>
              <a:t>reputaciju</a:t>
            </a:r>
            <a:r>
              <a:rPr lang="en-GB" sz="1900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dirty="0" err="1">
                <a:latin typeface="Century Gothic" panose="020B0502020202020204" pitchFamily="34" charset="0"/>
                <a:cs typeface="Carlito"/>
              </a:rPr>
              <a:t>među</a:t>
            </a:r>
            <a:r>
              <a:rPr lang="en-GB" sz="1900" spc="6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10" dirty="0" err="1">
                <a:latin typeface="Century Gothic" panose="020B0502020202020204" pitchFamily="34" charset="0"/>
                <a:cs typeface="Carlito"/>
              </a:rPr>
              <a:t>kupcima</a:t>
            </a:r>
            <a:r>
              <a:rPr lang="en-GB" sz="1900" spc="-10" dirty="0">
                <a:latin typeface="Century Gothic" panose="020B0502020202020204" pitchFamily="34" charset="0"/>
                <a:cs typeface="Carlito"/>
              </a:rPr>
              <a:t>?</a:t>
            </a:r>
            <a:endParaRPr lang="en-GB" sz="1900" dirty="0">
              <a:latin typeface="Century Gothic" panose="020B0502020202020204" pitchFamily="34" charset="0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805"/>
              </a:spcBef>
              <a:buChar char="-"/>
              <a:tabLst>
                <a:tab pos="299085" algn="l"/>
                <a:tab pos="299720" algn="l"/>
              </a:tabLst>
            </a:pPr>
            <a:r>
              <a:rPr lang="en-GB" sz="1900" spc="-10" dirty="0" err="1">
                <a:latin typeface="Century Gothic" panose="020B0502020202020204" pitchFamily="34" charset="0"/>
                <a:cs typeface="Carlito"/>
              </a:rPr>
              <a:t>Imate</a:t>
            </a:r>
            <a:r>
              <a:rPr lang="en-GB" sz="1900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dirty="0">
                <a:latin typeface="Century Gothic" panose="020B0502020202020204" pitchFamily="34" charset="0"/>
                <a:cs typeface="Carlito"/>
              </a:rPr>
              <a:t>li </a:t>
            </a:r>
            <a:r>
              <a:rPr lang="en-GB" sz="1900" spc="-15" dirty="0" err="1">
                <a:latin typeface="Century Gothic" panose="020B0502020202020204" pitchFamily="34" charset="0"/>
                <a:cs typeface="Carlito"/>
              </a:rPr>
              <a:t>visoke</a:t>
            </a:r>
            <a:r>
              <a:rPr lang="en-GB" sz="1900" spc="-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15" dirty="0" err="1">
                <a:latin typeface="Century Gothic" panose="020B0502020202020204" pitchFamily="34" charset="0"/>
                <a:cs typeface="Carlito"/>
              </a:rPr>
              <a:t>troškove</a:t>
            </a:r>
            <a:r>
              <a:rPr lang="en-GB" sz="1900" spc="-15" dirty="0">
                <a:latin typeface="Century Gothic" panose="020B0502020202020204" pitchFamily="34" charset="0"/>
                <a:cs typeface="Carlito"/>
              </a:rPr>
              <a:t>?</a:t>
            </a:r>
            <a:endParaRPr lang="en-GB" sz="1900" dirty="0">
              <a:latin typeface="Century Gothic" panose="020B0502020202020204" pitchFamily="34" charset="0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790"/>
              </a:spcBef>
              <a:buChar char="-"/>
              <a:tabLst>
                <a:tab pos="299085" algn="l"/>
                <a:tab pos="299720" algn="l"/>
              </a:tabLst>
            </a:pPr>
            <a:r>
              <a:rPr lang="en-GB" sz="1900" spc="-10" dirty="0" err="1">
                <a:latin typeface="Century Gothic" panose="020B0502020202020204" pitchFamily="34" charset="0"/>
                <a:cs typeface="Carlito"/>
              </a:rPr>
              <a:t>Nedostaju</a:t>
            </a:r>
            <a:r>
              <a:rPr lang="en-GB" sz="1900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dirty="0">
                <a:latin typeface="Century Gothic" panose="020B0502020202020204" pitchFamily="34" charset="0"/>
                <a:cs typeface="Carlito"/>
              </a:rPr>
              <a:t>li </a:t>
            </a:r>
            <a:r>
              <a:rPr lang="en-GB" sz="1900" spc="-10" dirty="0" err="1">
                <a:latin typeface="Century Gothic" panose="020B0502020202020204" pitchFamily="34" charset="0"/>
                <a:cs typeface="Carlito"/>
              </a:rPr>
              <a:t>vam</a:t>
            </a:r>
            <a:r>
              <a:rPr lang="en-GB" sz="1900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5" dirty="0" err="1">
                <a:latin typeface="Century Gothic" panose="020B0502020202020204" pitchFamily="34" charset="0"/>
                <a:cs typeface="Carlito"/>
              </a:rPr>
              <a:t>određene</a:t>
            </a:r>
            <a:r>
              <a:rPr lang="en-GB" sz="1900" spc="1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10" dirty="0" err="1">
                <a:latin typeface="Century Gothic" panose="020B0502020202020204" pitchFamily="34" charset="0"/>
                <a:cs typeface="Carlito"/>
              </a:rPr>
              <a:t>kompetencije</a:t>
            </a:r>
            <a:r>
              <a:rPr lang="en-GB" sz="1900" spc="-10" dirty="0">
                <a:latin typeface="Century Gothic" panose="020B0502020202020204" pitchFamily="34" charset="0"/>
                <a:cs typeface="Carlito"/>
              </a:rPr>
              <a:t>?</a:t>
            </a:r>
            <a:endParaRPr lang="en-GB" sz="1900" dirty="0">
              <a:latin typeface="Century Gothic" panose="020B0502020202020204" pitchFamily="34" charset="0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805"/>
              </a:spcBef>
              <a:buChar char="-"/>
              <a:tabLst>
                <a:tab pos="299085" algn="l"/>
                <a:tab pos="299720" algn="l"/>
              </a:tabLst>
            </a:pPr>
            <a:r>
              <a:rPr lang="en-GB" sz="1900" spc="-10" dirty="0" err="1">
                <a:latin typeface="Century Gothic" panose="020B0502020202020204" pitchFamily="34" charset="0"/>
                <a:cs typeface="Carlito"/>
              </a:rPr>
              <a:t>Nedostaju</a:t>
            </a:r>
            <a:r>
              <a:rPr lang="en-GB" sz="1900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dirty="0">
                <a:latin typeface="Century Gothic" panose="020B0502020202020204" pitchFamily="34" charset="0"/>
                <a:cs typeface="Carlito"/>
              </a:rPr>
              <a:t>li </a:t>
            </a:r>
            <a:r>
              <a:rPr lang="en-GB" sz="1900" spc="-10" dirty="0" err="1">
                <a:latin typeface="Century Gothic" panose="020B0502020202020204" pitchFamily="34" charset="0"/>
                <a:cs typeface="Carlito"/>
              </a:rPr>
              <a:t>vam</a:t>
            </a:r>
            <a:r>
              <a:rPr lang="en-GB" sz="1900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15" dirty="0" err="1">
                <a:latin typeface="Century Gothic" panose="020B0502020202020204" pitchFamily="34" charset="0"/>
                <a:cs typeface="Carlito"/>
              </a:rPr>
              <a:t>marketinške</a:t>
            </a:r>
            <a:r>
              <a:rPr lang="en-GB" sz="1900" spc="1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1900" spc="-5" dirty="0" err="1">
                <a:latin typeface="Century Gothic" panose="020B0502020202020204" pitchFamily="34" charset="0"/>
                <a:cs typeface="Carlito"/>
              </a:rPr>
              <a:t>vještine</a:t>
            </a:r>
            <a:r>
              <a:rPr lang="en-GB" sz="1900" spc="-5" dirty="0">
                <a:latin typeface="Century Gothic" panose="020B0502020202020204" pitchFamily="34" charset="0"/>
                <a:cs typeface="Carlito"/>
              </a:rPr>
              <a:t>?</a:t>
            </a:r>
            <a:endParaRPr lang="en-GB" sz="1900" dirty="0">
              <a:latin typeface="Century Gothic" panose="020B0502020202020204" pitchFamily="34" charset="0"/>
              <a:cs typeface="Carlito"/>
            </a:endParaRPr>
          </a:p>
          <a:p>
            <a:endParaRPr lang="en-GB" dirty="0"/>
          </a:p>
        </p:txBody>
      </p:sp>
      <p:sp>
        <p:nvSpPr>
          <p:cNvPr id="4" name="Elipsa 4">
            <a:extLst>
              <a:ext uri="{FF2B5EF4-FFF2-40B4-BE49-F238E27FC236}">
                <a16:creationId xmlns:a16="http://schemas.microsoft.com/office/drawing/2014/main" id="{3EC0AB20-E9AB-4694-AF64-496767F9554F}"/>
              </a:ext>
            </a:extLst>
          </p:cNvPr>
          <p:cNvSpPr/>
          <p:nvPr/>
        </p:nvSpPr>
        <p:spPr>
          <a:xfrm>
            <a:off x="0" y="741335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5" name="Pravokutnik 5">
            <a:extLst>
              <a:ext uri="{FF2B5EF4-FFF2-40B4-BE49-F238E27FC236}">
                <a16:creationId xmlns:a16="http://schemas.microsoft.com/office/drawing/2014/main" id="{4A51E963-B7D6-4FAB-8923-6684A22D50E4}"/>
              </a:ext>
            </a:extLst>
          </p:cNvPr>
          <p:cNvSpPr/>
          <p:nvPr/>
        </p:nvSpPr>
        <p:spPr>
          <a:xfrm>
            <a:off x="-119388" y="74133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  <p:pic>
        <p:nvPicPr>
          <p:cNvPr id="6" name="Slika 3">
            <a:extLst>
              <a:ext uri="{FF2B5EF4-FFF2-40B4-BE49-F238E27FC236}">
                <a16:creationId xmlns:a16="http://schemas.microsoft.com/office/drawing/2014/main" id="{49E426DA-5ABE-4FC7-A16E-79AEC139E54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274" y="5977719"/>
            <a:ext cx="2948655" cy="8802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2831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7802C-EC53-4111-A2B5-84DF410A8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8032" y="188663"/>
            <a:ext cx="10515600" cy="1078664"/>
          </a:xfrm>
        </p:spPr>
        <p:txBody>
          <a:bodyPr/>
          <a:lstStyle/>
          <a:p>
            <a:r>
              <a:rPr lang="en-GB" spc="40" dirty="0">
                <a:solidFill>
                  <a:srgbClr val="FF0000"/>
                </a:solidFill>
              </a:rPr>
              <a:t>PRILIKE </a:t>
            </a:r>
            <a:r>
              <a:rPr lang="en-GB" spc="-360" dirty="0">
                <a:solidFill>
                  <a:srgbClr val="FF0000"/>
                </a:solidFill>
              </a:rPr>
              <a:t>-</a:t>
            </a:r>
            <a:r>
              <a:rPr lang="en-GB" spc="-400" dirty="0">
                <a:solidFill>
                  <a:srgbClr val="FF0000"/>
                </a:solidFill>
              </a:rPr>
              <a:t> </a:t>
            </a:r>
            <a:r>
              <a:rPr lang="en-GB" spc="-20" dirty="0">
                <a:solidFill>
                  <a:srgbClr val="FF0000"/>
                </a:solidFill>
              </a:rPr>
              <a:t>VANJSKE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E8BCD-764C-4BC0-8D04-35F55694D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2652" y="1423737"/>
            <a:ext cx="9071811" cy="473643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910"/>
              </a:spcBef>
              <a:buNone/>
            </a:pPr>
            <a:r>
              <a:rPr lang="en-GB" sz="2000" b="1" spc="-5" dirty="0">
                <a:latin typeface="Century Gothic" panose="020B0502020202020204" pitchFamily="34" charset="0"/>
                <a:cs typeface="Carlito"/>
              </a:rPr>
              <a:t>PRILIKE</a:t>
            </a:r>
            <a:r>
              <a:rPr lang="hr-HR" sz="2000" b="1" spc="-5" dirty="0">
                <a:latin typeface="Century Gothic" panose="020B0502020202020204" pitchFamily="34" charset="0"/>
                <a:cs typeface="Carlito"/>
              </a:rPr>
              <a:t> - </a:t>
            </a:r>
            <a:r>
              <a:rPr lang="en-GB" sz="2000" b="1" spc="-25" dirty="0" err="1">
                <a:latin typeface="Century Gothic" panose="020B0502020202020204" pitchFamily="34" charset="0"/>
                <a:cs typeface="Carlito"/>
              </a:rPr>
              <a:t>Važan</a:t>
            </a:r>
            <a:r>
              <a:rPr lang="en-GB" sz="2000" b="1" spc="-2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b="1" spc="-5" dirty="0" err="1">
                <a:latin typeface="Century Gothic" panose="020B0502020202020204" pitchFamily="34" charset="0"/>
                <a:cs typeface="Carlito"/>
              </a:rPr>
              <a:t>čimbenik</a:t>
            </a:r>
            <a:r>
              <a:rPr lang="en-GB" sz="2000" b="1" spc="-5" dirty="0">
                <a:latin typeface="Century Gothic" panose="020B0502020202020204" pitchFamily="34" charset="0"/>
                <a:cs typeface="Carlito"/>
              </a:rPr>
              <a:t> je </a:t>
            </a:r>
            <a:r>
              <a:rPr lang="en-GB" sz="2000" b="1" spc="-5" dirty="0" err="1">
                <a:latin typeface="Century Gothic" panose="020B0502020202020204" pitchFamily="34" charset="0"/>
                <a:cs typeface="Carlito"/>
              </a:rPr>
              <a:t>odrediti</a:t>
            </a:r>
            <a:r>
              <a:rPr lang="en-GB" sz="2000" b="1" spc="-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b="1" spc="-20" dirty="0" err="1">
                <a:latin typeface="Century Gothic" panose="020B0502020202020204" pitchFamily="34" charset="0"/>
                <a:cs typeface="Carlito"/>
              </a:rPr>
              <a:t>kako</a:t>
            </a:r>
            <a:r>
              <a:rPr lang="en-GB" sz="2000" b="1" spc="-2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b="1" spc="-10" dirty="0" err="1">
                <a:latin typeface="Century Gothic" panose="020B0502020202020204" pitchFamily="34" charset="0"/>
                <a:cs typeface="Carlito"/>
              </a:rPr>
              <a:t>organizacija</a:t>
            </a:r>
            <a:r>
              <a:rPr lang="en-GB" sz="2000" b="1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b="1" spc="-20" dirty="0" err="1">
                <a:latin typeface="Century Gothic" panose="020B0502020202020204" pitchFamily="34" charset="0"/>
                <a:cs typeface="Carlito"/>
              </a:rPr>
              <a:t>može</a:t>
            </a:r>
            <a:r>
              <a:rPr lang="en-GB" sz="2000" b="1" spc="-2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b="1" spc="-10" dirty="0" err="1">
                <a:latin typeface="Century Gothic" panose="020B0502020202020204" pitchFamily="34" charset="0"/>
                <a:cs typeface="Carlito"/>
              </a:rPr>
              <a:t>nastaviti</a:t>
            </a:r>
            <a:r>
              <a:rPr lang="en-GB" sz="2000" b="1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b="1" spc="-20" dirty="0" err="1">
                <a:latin typeface="Century Gothic" panose="020B0502020202020204" pitchFamily="34" charset="0"/>
                <a:cs typeface="Carlito"/>
              </a:rPr>
              <a:t>rast</a:t>
            </a:r>
            <a:r>
              <a:rPr lang="en-GB" sz="2000" b="1" spc="-2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b="1" dirty="0" err="1">
                <a:latin typeface="Century Gothic" panose="020B0502020202020204" pitchFamily="34" charset="0"/>
                <a:cs typeface="Carlito"/>
              </a:rPr>
              <a:t>na</a:t>
            </a:r>
            <a:r>
              <a:rPr lang="en-GB" sz="2000" b="1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b="1" spc="-5" dirty="0" err="1">
                <a:latin typeface="Century Gothic" panose="020B0502020202020204" pitchFamily="34" charset="0"/>
                <a:cs typeface="Carlito"/>
              </a:rPr>
              <a:t>tržištu</a:t>
            </a:r>
            <a:r>
              <a:rPr lang="en-GB" sz="2000" b="1" spc="-5" dirty="0">
                <a:latin typeface="Century Gothic" panose="020B0502020202020204" pitchFamily="34" charset="0"/>
                <a:cs typeface="Carlito"/>
              </a:rPr>
              <a:t>. </a:t>
            </a:r>
            <a:endParaRPr lang="hr-HR" sz="2000" b="1" spc="-5" dirty="0">
              <a:latin typeface="Century Gothic" panose="020B0502020202020204" pitchFamily="34" charset="0"/>
              <a:cs typeface="Carlito"/>
            </a:endParaRPr>
          </a:p>
          <a:p>
            <a:pPr marL="0" indent="0">
              <a:lnSpc>
                <a:spcPct val="100000"/>
              </a:lnSpc>
              <a:spcBef>
                <a:spcPts val="910"/>
              </a:spcBef>
              <a:buNone/>
            </a:pPr>
            <a:r>
              <a:rPr lang="en-GB" sz="2000" spc="-15" dirty="0" err="1">
                <a:latin typeface="Century Gothic" panose="020B0502020202020204" pitchFamily="34" charset="0"/>
                <a:cs typeface="Carlito"/>
              </a:rPr>
              <a:t>Prilike</a:t>
            </a:r>
            <a:r>
              <a:rPr lang="en-GB" sz="2000" spc="-1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  <a:cs typeface="Carlito"/>
              </a:rPr>
              <a:t>su</a:t>
            </a:r>
            <a:r>
              <a:rPr lang="en-GB" sz="2000" dirty="0">
                <a:latin typeface="Century Gothic" panose="020B0502020202020204" pitchFamily="34" charset="0"/>
                <a:cs typeface="Carlito"/>
              </a:rPr>
              <a:t>  </a:t>
            </a:r>
            <a:r>
              <a:rPr lang="en-GB" sz="2000" spc="-5" dirty="0" err="1">
                <a:latin typeface="Century Gothic" panose="020B0502020202020204" pitchFamily="34" charset="0"/>
                <a:cs typeface="Carlito"/>
              </a:rPr>
              <a:t>posvuda</a:t>
            </a:r>
            <a:r>
              <a:rPr lang="en-GB" sz="2000" spc="-5" dirty="0">
                <a:latin typeface="Century Gothic" panose="020B0502020202020204" pitchFamily="34" charset="0"/>
                <a:cs typeface="Carlito"/>
              </a:rPr>
              <a:t>, </a:t>
            </a:r>
            <a:r>
              <a:rPr lang="en-GB" sz="2000" spc="-10" dirty="0" err="1">
                <a:latin typeface="Century Gothic" panose="020B0502020202020204" pitchFamily="34" charset="0"/>
                <a:cs typeface="Carlito"/>
              </a:rPr>
              <a:t>kao</a:t>
            </a:r>
            <a:r>
              <a:rPr lang="en-GB" sz="2000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spc="-15" dirty="0" err="1">
                <a:latin typeface="Century Gothic" panose="020B0502020202020204" pitchFamily="34" charset="0"/>
                <a:cs typeface="Carlito"/>
              </a:rPr>
              <a:t>što</a:t>
            </a:r>
            <a:r>
              <a:rPr lang="en-GB" sz="2000" spc="-1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  <a:cs typeface="Carlito"/>
              </a:rPr>
              <a:t>su</a:t>
            </a:r>
            <a:r>
              <a:rPr lang="en-GB" sz="200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spc="-5" dirty="0" err="1">
                <a:latin typeface="Century Gothic" panose="020B0502020202020204" pitchFamily="34" charset="0"/>
                <a:cs typeface="Carlito"/>
              </a:rPr>
              <a:t>promjene</a:t>
            </a:r>
            <a:r>
              <a:rPr lang="en-GB" sz="2000" spc="-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dirty="0">
                <a:latin typeface="Century Gothic" panose="020B0502020202020204" pitchFamily="34" charset="0"/>
                <a:cs typeface="Carlito"/>
              </a:rPr>
              <a:t>u </a:t>
            </a:r>
            <a:r>
              <a:rPr lang="en-GB" sz="2000" spc="-10" dirty="0" err="1">
                <a:latin typeface="Century Gothic" panose="020B0502020202020204" pitchFamily="34" charset="0"/>
                <a:cs typeface="Carlito"/>
              </a:rPr>
              <a:t>tehnologiji</a:t>
            </a:r>
            <a:r>
              <a:rPr lang="en-GB" sz="2000" spc="-10" dirty="0">
                <a:latin typeface="Century Gothic" panose="020B0502020202020204" pitchFamily="34" charset="0"/>
                <a:cs typeface="Carlito"/>
              </a:rPr>
              <a:t>, </a:t>
            </a:r>
            <a:r>
              <a:rPr lang="en-GB" sz="2000" spc="-5" dirty="0" err="1">
                <a:latin typeface="Century Gothic" panose="020B0502020202020204" pitchFamily="34" charset="0"/>
                <a:cs typeface="Carlito"/>
              </a:rPr>
              <a:t>vladina</a:t>
            </a:r>
            <a:r>
              <a:rPr lang="en-GB" sz="2000" spc="-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spc="-5" dirty="0" err="1">
                <a:latin typeface="Century Gothic" panose="020B0502020202020204" pitchFamily="34" charset="0"/>
                <a:cs typeface="Carlito"/>
              </a:rPr>
              <a:t>politika</a:t>
            </a:r>
            <a:r>
              <a:rPr lang="en-GB" sz="2000" spc="-5" dirty="0">
                <a:latin typeface="Century Gothic" panose="020B0502020202020204" pitchFamily="34" charset="0"/>
                <a:cs typeface="Carlito"/>
              </a:rPr>
              <a:t>, </a:t>
            </a:r>
            <a:r>
              <a:rPr lang="en-GB" sz="2000" spc="-10" dirty="0" err="1">
                <a:latin typeface="Century Gothic" panose="020B0502020202020204" pitchFamily="34" charset="0"/>
                <a:cs typeface="Carlito"/>
              </a:rPr>
              <a:t>društveni</a:t>
            </a:r>
            <a:r>
              <a:rPr lang="en-GB" sz="2000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spc="-5" dirty="0" err="1">
                <a:latin typeface="Century Gothic" panose="020B0502020202020204" pitchFamily="34" charset="0"/>
                <a:cs typeface="Carlito"/>
              </a:rPr>
              <a:t>uzroci</a:t>
            </a:r>
            <a:r>
              <a:rPr lang="en-GB" sz="2000" spc="-5" dirty="0">
                <a:latin typeface="Century Gothic" panose="020B0502020202020204" pitchFamily="34" charset="0"/>
                <a:cs typeface="Carlito"/>
              </a:rPr>
              <a:t>, </a:t>
            </a:r>
            <a:r>
              <a:rPr lang="en-GB" sz="2000" spc="-10" dirty="0" err="1">
                <a:latin typeface="Century Gothic" panose="020B0502020202020204" pitchFamily="34" charset="0"/>
                <a:cs typeface="Carlito"/>
              </a:rPr>
              <a:t>itd</a:t>
            </a:r>
            <a:r>
              <a:rPr lang="en-GB" sz="2000" spc="-10" dirty="0">
                <a:latin typeface="Century Gothic" panose="020B0502020202020204" pitchFamily="34" charset="0"/>
                <a:cs typeface="Carlito"/>
              </a:rPr>
              <a:t>.  </a:t>
            </a:r>
            <a:endParaRPr lang="hr-HR" sz="2000" spc="-10" dirty="0">
              <a:latin typeface="Century Gothic" panose="020B0502020202020204" pitchFamily="34" charset="0"/>
              <a:cs typeface="Carlito"/>
            </a:endParaRPr>
          </a:p>
          <a:p>
            <a:pPr marL="0" indent="0">
              <a:lnSpc>
                <a:spcPct val="100000"/>
              </a:lnSpc>
              <a:spcBef>
                <a:spcPts val="910"/>
              </a:spcBef>
              <a:buNone/>
            </a:pPr>
            <a:endParaRPr lang="hr-HR" sz="2000" b="1" spc="-10" dirty="0">
              <a:latin typeface="Century Gothic" panose="020B0502020202020204" pitchFamily="34" charset="0"/>
              <a:cs typeface="Carlito"/>
            </a:endParaRPr>
          </a:p>
          <a:p>
            <a:pPr marL="0" indent="0">
              <a:lnSpc>
                <a:spcPct val="100000"/>
              </a:lnSpc>
              <a:spcBef>
                <a:spcPts val="910"/>
              </a:spcBef>
              <a:buNone/>
            </a:pPr>
            <a:r>
              <a:rPr lang="en-GB" b="1" spc="-10" dirty="0" err="1">
                <a:latin typeface="Century Gothic" panose="020B0502020202020204" pitchFamily="34" charset="0"/>
                <a:cs typeface="Carlito"/>
              </a:rPr>
              <a:t>Pitajte</a:t>
            </a:r>
            <a:r>
              <a:rPr lang="en-GB" b="1" spc="-1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b="1" dirty="0">
                <a:latin typeface="Century Gothic" panose="020B0502020202020204" pitchFamily="34" charset="0"/>
                <a:cs typeface="Carlito"/>
              </a:rPr>
              <a:t>se:</a:t>
            </a:r>
            <a:endParaRPr lang="en-GB" dirty="0">
              <a:latin typeface="Century Gothic" panose="020B0502020202020204" pitchFamily="34" charset="0"/>
              <a:cs typeface="Carlito"/>
            </a:endParaRPr>
          </a:p>
          <a:p>
            <a:pPr marL="291465" indent="-279400">
              <a:lnSpc>
                <a:spcPct val="100000"/>
              </a:lnSpc>
              <a:spcBef>
                <a:spcPts val="805"/>
              </a:spcBef>
              <a:buChar char="-"/>
              <a:tabLst>
                <a:tab pos="291465" algn="l"/>
                <a:tab pos="292100" algn="l"/>
              </a:tabLst>
            </a:pPr>
            <a:r>
              <a:rPr lang="en-GB" spc="-15" dirty="0">
                <a:latin typeface="Century Gothic" panose="020B0502020202020204" pitchFamily="34" charset="0"/>
                <a:cs typeface="Carlito"/>
              </a:rPr>
              <a:t>Koje </a:t>
            </a:r>
            <a:r>
              <a:rPr lang="en-GB" spc="-5" dirty="0" err="1">
                <a:latin typeface="Century Gothic" panose="020B0502020202020204" pitchFamily="34" charset="0"/>
                <a:cs typeface="Carlito"/>
              </a:rPr>
              <a:t>su</a:t>
            </a:r>
            <a:r>
              <a:rPr lang="en-GB" spc="-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pc="-10" dirty="0" err="1">
                <a:latin typeface="Century Gothic" panose="020B0502020202020204" pitchFamily="34" charset="0"/>
                <a:cs typeface="Carlito"/>
              </a:rPr>
              <a:t>atraktivne</a:t>
            </a:r>
            <a:r>
              <a:rPr lang="en-GB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pc="-15" dirty="0" err="1">
                <a:latin typeface="Century Gothic" panose="020B0502020202020204" pitchFamily="34" charset="0"/>
                <a:cs typeface="Carlito"/>
              </a:rPr>
              <a:t>prilike</a:t>
            </a:r>
            <a:r>
              <a:rPr lang="en-GB" spc="-1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pc="-5" dirty="0" err="1">
                <a:latin typeface="Century Gothic" panose="020B0502020202020204" pitchFamily="34" charset="0"/>
                <a:cs typeface="Carlito"/>
              </a:rPr>
              <a:t>na</a:t>
            </a:r>
            <a:r>
              <a:rPr lang="en-GB" spc="7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pc="-10" dirty="0" err="1">
                <a:latin typeface="Century Gothic" panose="020B0502020202020204" pitchFamily="34" charset="0"/>
                <a:cs typeface="Carlito"/>
              </a:rPr>
              <a:t>tržištu</a:t>
            </a:r>
            <a:r>
              <a:rPr lang="en-GB" spc="-10" dirty="0">
                <a:latin typeface="Century Gothic" panose="020B0502020202020204" pitchFamily="34" charset="0"/>
                <a:cs typeface="Carlito"/>
              </a:rPr>
              <a:t>?</a:t>
            </a:r>
            <a:endParaRPr lang="en-GB" dirty="0">
              <a:latin typeface="Century Gothic" panose="020B0502020202020204" pitchFamily="34" charset="0"/>
              <a:cs typeface="Carlito"/>
            </a:endParaRPr>
          </a:p>
          <a:p>
            <a:pPr marL="291465" indent="-279400">
              <a:lnSpc>
                <a:spcPct val="100000"/>
              </a:lnSpc>
              <a:spcBef>
                <a:spcPts val="795"/>
              </a:spcBef>
              <a:buChar char="-"/>
              <a:tabLst>
                <a:tab pos="291465" algn="l"/>
                <a:tab pos="292100" algn="l"/>
              </a:tabLst>
            </a:pPr>
            <a:r>
              <a:rPr lang="en-GB" spc="-5" dirty="0" err="1">
                <a:latin typeface="Century Gothic" panose="020B0502020202020204" pitchFamily="34" charset="0"/>
                <a:cs typeface="Carlito"/>
              </a:rPr>
              <a:t>Javljaju</a:t>
            </a:r>
            <a:r>
              <a:rPr lang="en-GB" spc="-5" dirty="0">
                <a:latin typeface="Century Gothic" panose="020B0502020202020204" pitchFamily="34" charset="0"/>
                <a:cs typeface="Carlito"/>
              </a:rPr>
              <a:t> li se </a:t>
            </a:r>
            <a:r>
              <a:rPr lang="en-GB" spc="-5" dirty="0" err="1">
                <a:latin typeface="Century Gothic" panose="020B0502020202020204" pitchFamily="34" charset="0"/>
                <a:cs typeface="Carlito"/>
              </a:rPr>
              <a:t>novi</a:t>
            </a:r>
            <a:r>
              <a:rPr lang="en-GB" spc="2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pc="-5" dirty="0" err="1">
                <a:latin typeface="Century Gothic" panose="020B0502020202020204" pitchFamily="34" charset="0"/>
                <a:cs typeface="Carlito"/>
              </a:rPr>
              <a:t>trendovi</a:t>
            </a:r>
            <a:r>
              <a:rPr lang="en-GB" spc="-5" dirty="0">
                <a:latin typeface="Century Gothic" panose="020B0502020202020204" pitchFamily="34" charset="0"/>
                <a:cs typeface="Carlito"/>
              </a:rPr>
              <a:t>?</a:t>
            </a:r>
            <a:endParaRPr lang="en-GB" dirty="0">
              <a:latin typeface="Century Gothic" panose="020B0502020202020204" pitchFamily="34" charset="0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800"/>
              </a:spcBef>
              <a:buChar char="-"/>
              <a:tabLst>
                <a:tab pos="355600" algn="l"/>
                <a:tab pos="356235" algn="l"/>
              </a:tabLst>
            </a:pPr>
            <a:r>
              <a:rPr lang="en-GB" spc="-15" dirty="0">
                <a:latin typeface="Century Gothic" panose="020B0502020202020204" pitchFamily="34" charset="0"/>
                <a:cs typeface="Carlito"/>
              </a:rPr>
              <a:t>Koje </a:t>
            </a:r>
            <a:r>
              <a:rPr lang="en-GB" spc="-5" dirty="0">
                <a:latin typeface="Century Gothic" panose="020B0502020202020204" pitchFamily="34" charset="0"/>
                <a:cs typeface="Carlito"/>
              </a:rPr>
              <a:t>je </a:t>
            </a:r>
            <a:r>
              <a:rPr lang="en-GB" spc="-10" dirty="0" err="1">
                <a:latin typeface="Century Gothic" panose="020B0502020202020204" pitchFamily="34" charset="0"/>
                <a:cs typeface="Carlito"/>
              </a:rPr>
              <a:t>nove</a:t>
            </a:r>
            <a:r>
              <a:rPr lang="en-GB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pc="-15" dirty="0" err="1">
                <a:latin typeface="Century Gothic" panose="020B0502020202020204" pitchFamily="34" charset="0"/>
                <a:cs typeface="Carlito"/>
              </a:rPr>
              <a:t>prilike</a:t>
            </a:r>
            <a:r>
              <a:rPr lang="en-GB" spc="-1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pc="-5" dirty="0" err="1">
                <a:latin typeface="Century Gothic" panose="020B0502020202020204" pitchFamily="34" charset="0"/>
                <a:cs typeface="Carlito"/>
              </a:rPr>
              <a:t>moguće</a:t>
            </a:r>
            <a:r>
              <a:rPr lang="en-GB" spc="-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pc="-5" dirty="0" err="1">
                <a:latin typeface="Century Gothic" panose="020B0502020202020204" pitchFamily="34" charset="0"/>
                <a:cs typeface="Carlito"/>
              </a:rPr>
              <a:t>predvidjeti</a:t>
            </a:r>
            <a:r>
              <a:rPr lang="en-GB" spc="-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pc="-15" dirty="0">
                <a:latin typeface="Century Gothic" panose="020B0502020202020204" pitchFamily="34" charset="0"/>
                <a:cs typeface="Carlito"/>
              </a:rPr>
              <a:t>za</a:t>
            </a:r>
            <a:r>
              <a:rPr lang="en-GB" spc="8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pc="-5" dirty="0" err="1">
                <a:latin typeface="Century Gothic" panose="020B0502020202020204" pitchFamily="34" charset="0"/>
                <a:cs typeface="Carlito"/>
              </a:rPr>
              <a:t>budućnost</a:t>
            </a:r>
            <a:r>
              <a:rPr lang="en-GB" spc="-5" dirty="0">
                <a:latin typeface="Century Gothic" panose="020B0502020202020204" pitchFamily="34" charset="0"/>
                <a:cs typeface="Carlito"/>
              </a:rPr>
              <a:t>?</a:t>
            </a:r>
            <a:endParaRPr lang="en-GB" dirty="0">
              <a:latin typeface="Century Gothic" panose="020B0502020202020204" pitchFamily="34" charset="0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805"/>
              </a:spcBef>
              <a:buChar char="-"/>
              <a:tabLst>
                <a:tab pos="299085" algn="l"/>
                <a:tab pos="299720" algn="l"/>
              </a:tabLst>
            </a:pPr>
            <a:r>
              <a:rPr lang="en-GB" spc="-15" dirty="0" err="1">
                <a:latin typeface="Century Gothic" panose="020B0502020202020204" pitchFamily="34" charset="0"/>
                <a:cs typeface="Carlito"/>
              </a:rPr>
              <a:t>Postoji</a:t>
            </a:r>
            <a:r>
              <a:rPr lang="en-GB" spc="-1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pc="-5" dirty="0">
                <a:latin typeface="Century Gothic" panose="020B0502020202020204" pitchFamily="34" charset="0"/>
                <a:cs typeface="Carlito"/>
              </a:rPr>
              <a:t>li </a:t>
            </a:r>
            <a:r>
              <a:rPr lang="en-GB" spc="-10" dirty="0" err="1">
                <a:latin typeface="Century Gothic" panose="020B0502020202020204" pitchFamily="34" charset="0"/>
                <a:cs typeface="Carlito"/>
              </a:rPr>
              <a:t>nezadovoljna</a:t>
            </a:r>
            <a:r>
              <a:rPr lang="en-GB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pc="-5" dirty="0" err="1">
                <a:latin typeface="Century Gothic" panose="020B0502020202020204" pitchFamily="34" charset="0"/>
                <a:cs typeface="Carlito"/>
              </a:rPr>
              <a:t>tržišna</a:t>
            </a:r>
            <a:r>
              <a:rPr lang="en-GB" spc="2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pc="-5" dirty="0" err="1">
                <a:latin typeface="Century Gothic" panose="020B0502020202020204" pitchFamily="34" charset="0"/>
                <a:cs typeface="Carlito"/>
              </a:rPr>
              <a:t>potreba</a:t>
            </a:r>
            <a:r>
              <a:rPr lang="en-GB" spc="-5" dirty="0">
                <a:latin typeface="Century Gothic" panose="020B0502020202020204" pitchFamily="34" charset="0"/>
                <a:cs typeface="Carlito"/>
              </a:rPr>
              <a:t>?</a:t>
            </a:r>
            <a:endParaRPr lang="en-GB" dirty="0">
              <a:latin typeface="Century Gothic" panose="020B0502020202020204" pitchFamily="34" charset="0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795"/>
              </a:spcBef>
              <a:buChar char="-"/>
              <a:tabLst>
                <a:tab pos="299085" algn="l"/>
                <a:tab pos="299720" algn="l"/>
              </a:tabLst>
            </a:pPr>
            <a:r>
              <a:rPr lang="en-GB" spc="-10" dirty="0" err="1">
                <a:latin typeface="Century Gothic" panose="020B0502020202020204" pitchFamily="34" charset="0"/>
                <a:cs typeface="Carlito"/>
              </a:rPr>
              <a:t>Očekuje</a:t>
            </a:r>
            <a:r>
              <a:rPr lang="en-GB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pc="-5" dirty="0">
                <a:latin typeface="Century Gothic" panose="020B0502020202020204" pitchFamily="34" charset="0"/>
                <a:cs typeface="Carlito"/>
              </a:rPr>
              <a:t>li se </a:t>
            </a:r>
            <a:r>
              <a:rPr lang="en-GB" spc="-5" dirty="0" err="1">
                <a:latin typeface="Century Gothic" panose="020B0502020202020204" pitchFamily="34" charset="0"/>
                <a:cs typeface="Carlito"/>
              </a:rPr>
              <a:t>slabljenje</a:t>
            </a:r>
            <a:r>
              <a:rPr lang="en-GB" spc="-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pc="-5" dirty="0" err="1">
                <a:latin typeface="Century Gothic" panose="020B0502020202020204" pitchFamily="34" charset="0"/>
                <a:cs typeface="Carlito"/>
              </a:rPr>
              <a:t>nekih</a:t>
            </a:r>
            <a:r>
              <a:rPr lang="en-GB" spc="-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pc="-10" dirty="0" err="1">
                <a:latin typeface="Century Gothic" panose="020B0502020202020204" pitchFamily="34" charset="0"/>
                <a:cs typeface="Carlito"/>
              </a:rPr>
              <a:t>trgovačkih</a:t>
            </a:r>
            <a:r>
              <a:rPr lang="en-GB" spc="3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pc="-10" dirty="0" err="1">
                <a:latin typeface="Century Gothic" panose="020B0502020202020204" pitchFamily="34" charset="0"/>
                <a:cs typeface="Carlito"/>
              </a:rPr>
              <a:t>barijera</a:t>
            </a:r>
            <a:r>
              <a:rPr lang="en-GB" spc="-10" dirty="0">
                <a:latin typeface="Century Gothic" panose="020B0502020202020204" pitchFamily="34" charset="0"/>
                <a:cs typeface="Carlito"/>
              </a:rPr>
              <a:t>?</a:t>
            </a:r>
            <a:endParaRPr lang="en-GB" dirty="0">
              <a:latin typeface="Century Gothic" panose="020B0502020202020204" pitchFamily="34" charset="0"/>
              <a:cs typeface="Carlito"/>
            </a:endParaRPr>
          </a:p>
          <a:p>
            <a:endParaRPr lang="en-GB" sz="2000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7D1A8D0B-E7A1-4AC6-B8B4-7DA907658DE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821" y="5931568"/>
            <a:ext cx="2948655" cy="8802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ipsa 4">
            <a:extLst>
              <a:ext uri="{FF2B5EF4-FFF2-40B4-BE49-F238E27FC236}">
                <a16:creationId xmlns:a16="http://schemas.microsoft.com/office/drawing/2014/main" id="{76EF9294-D3C2-45E8-A774-CCA0781700A8}"/>
              </a:ext>
            </a:extLst>
          </p:cNvPr>
          <p:cNvSpPr/>
          <p:nvPr/>
        </p:nvSpPr>
        <p:spPr>
          <a:xfrm>
            <a:off x="0" y="741335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50125C8E-2CF3-475D-903C-6D65BB65AF15}"/>
              </a:ext>
            </a:extLst>
          </p:cNvPr>
          <p:cNvSpPr/>
          <p:nvPr/>
        </p:nvSpPr>
        <p:spPr>
          <a:xfrm>
            <a:off x="-119388" y="74133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522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A2178-FB88-46E9-A971-BC7DF3C3E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5948" y="6100"/>
            <a:ext cx="10515600" cy="1190959"/>
          </a:xfrm>
        </p:spPr>
        <p:txBody>
          <a:bodyPr/>
          <a:lstStyle/>
          <a:p>
            <a:r>
              <a:rPr lang="en-GB" spc="-70" dirty="0">
                <a:solidFill>
                  <a:srgbClr val="FF0000"/>
                </a:solidFill>
              </a:rPr>
              <a:t>PRIJETNJE </a:t>
            </a:r>
            <a:r>
              <a:rPr lang="en-GB" spc="-360" dirty="0">
                <a:solidFill>
                  <a:srgbClr val="FF0000"/>
                </a:solidFill>
              </a:rPr>
              <a:t>-</a:t>
            </a:r>
            <a:r>
              <a:rPr lang="en-GB" spc="-265" dirty="0">
                <a:solidFill>
                  <a:srgbClr val="FF0000"/>
                </a:solidFill>
              </a:rPr>
              <a:t> </a:t>
            </a:r>
            <a:r>
              <a:rPr lang="en-GB" spc="-15" dirty="0">
                <a:solidFill>
                  <a:srgbClr val="FF0000"/>
                </a:solidFill>
              </a:rPr>
              <a:t>VANJSKE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0AD33-EA68-4929-8127-44A03E9A4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315453"/>
            <a:ext cx="10515600" cy="4828673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905"/>
              </a:spcBef>
              <a:buNone/>
            </a:pPr>
            <a:r>
              <a:rPr lang="en-GB" sz="2000" b="1" spc="-5" dirty="0">
                <a:latin typeface="Century Gothic" panose="020B0502020202020204" pitchFamily="34" charset="0"/>
                <a:cs typeface="Carlito"/>
              </a:rPr>
              <a:t>PRIJETNJE</a:t>
            </a:r>
            <a:r>
              <a:rPr lang="hr-HR" sz="2000" b="1" spc="-5" dirty="0">
                <a:latin typeface="Century Gothic" panose="020B0502020202020204" pitchFamily="34" charset="0"/>
                <a:cs typeface="Carlito"/>
              </a:rPr>
              <a:t> - </a:t>
            </a:r>
            <a:r>
              <a:rPr lang="en-GB" sz="2000" b="1" spc="-15" dirty="0" err="1">
                <a:latin typeface="Century Gothic" panose="020B0502020202020204" pitchFamily="34" charset="0"/>
                <a:cs typeface="Carlito"/>
              </a:rPr>
              <a:t>Vanjski</a:t>
            </a:r>
            <a:r>
              <a:rPr lang="en-GB" sz="2000" b="1" spc="-1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b="1" spc="-5" dirty="0" err="1">
                <a:latin typeface="Century Gothic" panose="020B0502020202020204" pitchFamily="34" charset="0"/>
                <a:cs typeface="Carlito"/>
              </a:rPr>
              <a:t>čimbenici</a:t>
            </a:r>
            <a:r>
              <a:rPr lang="en-GB" sz="2000" b="1" spc="-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b="1" spc="-15" dirty="0" err="1">
                <a:latin typeface="Century Gothic" panose="020B0502020202020204" pitchFamily="34" charset="0"/>
                <a:cs typeface="Carlito"/>
              </a:rPr>
              <a:t>koji</a:t>
            </a:r>
            <a:r>
              <a:rPr lang="en-GB" sz="2000" b="1" spc="-1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b="1" dirty="0" err="1">
                <a:latin typeface="Century Gothic" panose="020B0502020202020204" pitchFamily="34" charset="0"/>
                <a:cs typeface="Carlito"/>
              </a:rPr>
              <a:t>su</a:t>
            </a:r>
            <a:r>
              <a:rPr lang="en-GB" sz="2000" b="1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b="1" spc="-10" dirty="0" err="1">
                <a:latin typeface="Century Gothic" panose="020B0502020202020204" pitchFamily="34" charset="0"/>
                <a:cs typeface="Carlito"/>
              </a:rPr>
              <a:t>izvan</a:t>
            </a:r>
            <a:r>
              <a:rPr lang="en-GB" sz="2000" b="1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b="1" spc="-10" dirty="0" err="1">
                <a:latin typeface="Century Gothic" panose="020B0502020202020204" pitchFamily="34" charset="0"/>
                <a:cs typeface="Carlito"/>
              </a:rPr>
              <a:t>kontrole</a:t>
            </a:r>
            <a:r>
              <a:rPr lang="en-GB" sz="2000" b="1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b="1" spc="-10" dirty="0" err="1">
                <a:latin typeface="Century Gothic" panose="020B0502020202020204" pitchFamily="34" charset="0"/>
                <a:cs typeface="Carlito"/>
              </a:rPr>
              <a:t>poduzeća</a:t>
            </a:r>
            <a:r>
              <a:rPr lang="en-GB" sz="2000" b="1" spc="-10" dirty="0">
                <a:latin typeface="Century Gothic" panose="020B0502020202020204" pitchFamily="34" charset="0"/>
                <a:cs typeface="Carlito"/>
              </a:rPr>
              <a:t>. </a:t>
            </a:r>
            <a:r>
              <a:rPr lang="en-GB" sz="2000" b="1" spc="-20" dirty="0" err="1">
                <a:latin typeface="Century Gothic" panose="020B0502020202020204" pitchFamily="34" charset="0"/>
                <a:cs typeface="Carlito"/>
              </a:rPr>
              <a:t>Važno</a:t>
            </a:r>
            <a:r>
              <a:rPr lang="en-GB" sz="2000" b="1" spc="-2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b="1" spc="-5" dirty="0">
                <a:latin typeface="Century Gothic" panose="020B0502020202020204" pitchFamily="34" charset="0"/>
                <a:cs typeface="Carlito"/>
              </a:rPr>
              <a:t>je </a:t>
            </a:r>
            <a:r>
              <a:rPr lang="en-GB" sz="2000" b="1" dirty="0">
                <a:latin typeface="Century Gothic" panose="020B0502020202020204" pitchFamily="34" charset="0"/>
                <a:cs typeface="Carlito"/>
              </a:rPr>
              <a:t>da </a:t>
            </a:r>
            <a:r>
              <a:rPr lang="en-GB" sz="2000" b="1" spc="-10" dirty="0" err="1">
                <a:latin typeface="Century Gothic" panose="020B0502020202020204" pitchFamily="34" charset="0"/>
                <a:cs typeface="Carlito"/>
              </a:rPr>
              <a:t>poduzeće</a:t>
            </a:r>
            <a:r>
              <a:rPr lang="en-GB" sz="2000" b="1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b="1" dirty="0" err="1">
                <a:latin typeface="Century Gothic" panose="020B0502020202020204" pitchFamily="34" charset="0"/>
                <a:cs typeface="Carlito"/>
              </a:rPr>
              <a:t>bude</a:t>
            </a:r>
            <a:r>
              <a:rPr lang="en-GB" sz="2000" b="1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b="1" spc="-5" dirty="0" err="1">
                <a:latin typeface="Century Gothic" panose="020B0502020202020204" pitchFamily="34" charset="0"/>
                <a:cs typeface="Carlito"/>
              </a:rPr>
              <a:t>spremno</a:t>
            </a:r>
            <a:r>
              <a:rPr lang="en-GB" sz="2000" b="1" spc="-5" dirty="0">
                <a:latin typeface="Century Gothic" panose="020B0502020202020204" pitchFamily="34" charset="0"/>
                <a:cs typeface="Carlito"/>
              </a:rPr>
              <a:t>  </a:t>
            </a:r>
            <a:r>
              <a:rPr lang="en-GB" sz="2000" b="1" dirty="0" err="1">
                <a:latin typeface="Century Gothic" panose="020B0502020202020204" pitchFamily="34" charset="0"/>
                <a:cs typeface="Carlito"/>
              </a:rPr>
              <a:t>suočiti</a:t>
            </a:r>
            <a:r>
              <a:rPr lang="en-GB" sz="2000" b="1" dirty="0">
                <a:latin typeface="Century Gothic" panose="020B0502020202020204" pitchFamily="34" charset="0"/>
                <a:cs typeface="Carlito"/>
              </a:rPr>
              <a:t> se s </a:t>
            </a:r>
            <a:r>
              <a:rPr lang="en-GB" sz="2000" b="1" spc="-5" dirty="0" err="1">
                <a:latin typeface="Century Gothic" panose="020B0502020202020204" pitchFamily="34" charset="0"/>
                <a:cs typeface="Carlito"/>
              </a:rPr>
              <a:t>prijetnjama</a:t>
            </a:r>
            <a:r>
              <a:rPr lang="en-GB" sz="2000" b="1" spc="-5" dirty="0">
                <a:latin typeface="Century Gothic" panose="020B0502020202020204" pitchFamily="34" charset="0"/>
                <a:cs typeface="Carlito"/>
              </a:rPr>
              <a:t>. </a:t>
            </a:r>
            <a:endParaRPr lang="hr-HR" sz="2000" b="1" spc="-5" dirty="0">
              <a:latin typeface="Century Gothic" panose="020B0502020202020204" pitchFamily="34" charset="0"/>
              <a:cs typeface="Carlito"/>
            </a:endParaRPr>
          </a:p>
          <a:p>
            <a:pPr marL="0" indent="0">
              <a:lnSpc>
                <a:spcPct val="100000"/>
              </a:lnSpc>
              <a:spcBef>
                <a:spcPts val="905"/>
              </a:spcBef>
              <a:buNone/>
            </a:pPr>
            <a:endParaRPr lang="hr-HR" sz="2000" b="1" spc="-5" dirty="0">
              <a:latin typeface="Century Gothic" panose="020B0502020202020204" pitchFamily="34" charset="0"/>
              <a:cs typeface="Carlito"/>
            </a:endParaRPr>
          </a:p>
          <a:p>
            <a:pPr marL="0" indent="0">
              <a:lnSpc>
                <a:spcPct val="100000"/>
              </a:lnSpc>
              <a:spcBef>
                <a:spcPts val="905"/>
              </a:spcBef>
              <a:buNone/>
            </a:pPr>
            <a:r>
              <a:rPr lang="en-GB" b="1" spc="-10" dirty="0" err="1">
                <a:latin typeface="Century Gothic" panose="020B0502020202020204" pitchFamily="34" charset="0"/>
                <a:cs typeface="Carlito"/>
              </a:rPr>
              <a:t>Pitajte</a:t>
            </a:r>
            <a:r>
              <a:rPr lang="en-GB" b="1" spc="-9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b="1" dirty="0">
                <a:latin typeface="Century Gothic" panose="020B0502020202020204" pitchFamily="34" charset="0"/>
                <a:cs typeface="Carlito"/>
              </a:rPr>
              <a:t>se:</a:t>
            </a:r>
            <a:endParaRPr lang="en-GB" dirty="0">
              <a:latin typeface="Century Gothic" panose="020B0502020202020204" pitchFamily="34" charset="0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805"/>
              </a:spcBef>
              <a:buChar char="-"/>
              <a:tabLst>
                <a:tab pos="355600" algn="l"/>
                <a:tab pos="356235" algn="l"/>
              </a:tabLst>
            </a:pPr>
            <a:r>
              <a:rPr lang="en-GB" spc="-15" dirty="0">
                <a:latin typeface="Century Gothic" panose="020B0502020202020204" pitchFamily="34" charset="0"/>
                <a:cs typeface="Carlito"/>
              </a:rPr>
              <a:t>Koji </a:t>
            </a:r>
            <a:r>
              <a:rPr lang="en-GB" spc="-10" dirty="0" err="1">
                <a:latin typeface="Century Gothic" panose="020B0502020202020204" pitchFamily="34" charset="0"/>
                <a:cs typeface="Carlito"/>
              </a:rPr>
              <a:t>potezi</a:t>
            </a:r>
            <a:r>
              <a:rPr lang="en-GB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pc="-15" dirty="0" err="1">
                <a:latin typeface="Century Gothic" panose="020B0502020202020204" pitchFamily="34" charset="0"/>
                <a:cs typeface="Carlito"/>
              </a:rPr>
              <a:t>konkurencije</a:t>
            </a:r>
            <a:r>
              <a:rPr lang="en-GB" spc="-1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pc="-10" dirty="0" err="1">
                <a:latin typeface="Century Gothic" panose="020B0502020202020204" pitchFamily="34" charset="0"/>
                <a:cs typeface="Carlito"/>
              </a:rPr>
              <a:t>potiskuju</a:t>
            </a:r>
            <a:r>
              <a:rPr lang="en-GB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pc="-15" dirty="0" err="1">
                <a:latin typeface="Century Gothic" panose="020B0502020202020204" pitchFamily="34" charset="0"/>
                <a:cs typeface="Carlito"/>
              </a:rPr>
              <a:t>razvoj</a:t>
            </a:r>
            <a:r>
              <a:rPr lang="en-GB" spc="4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pc="-10" dirty="0" err="1">
                <a:latin typeface="Century Gothic" panose="020B0502020202020204" pitchFamily="34" charset="0"/>
                <a:cs typeface="Carlito"/>
              </a:rPr>
              <a:t>poduzeća</a:t>
            </a:r>
            <a:r>
              <a:rPr lang="en-GB" spc="-10" dirty="0">
                <a:latin typeface="Century Gothic" panose="020B0502020202020204" pitchFamily="34" charset="0"/>
                <a:cs typeface="Carlito"/>
              </a:rPr>
              <a:t>?</a:t>
            </a:r>
            <a:endParaRPr lang="en-GB" dirty="0">
              <a:latin typeface="Century Gothic" panose="020B0502020202020204" pitchFamily="34" charset="0"/>
              <a:cs typeface="Carlito"/>
            </a:endParaRPr>
          </a:p>
          <a:p>
            <a:pPr marL="355600" marR="272415" indent="-343535">
              <a:lnSpc>
                <a:spcPct val="100000"/>
              </a:lnSpc>
              <a:spcBef>
                <a:spcPts val="795"/>
              </a:spcBef>
              <a:buChar char="-"/>
              <a:tabLst>
                <a:tab pos="355600" algn="l"/>
                <a:tab pos="356235" algn="l"/>
              </a:tabLst>
            </a:pPr>
            <a:r>
              <a:rPr lang="en-GB" spc="-15" dirty="0" err="1">
                <a:latin typeface="Century Gothic" panose="020B0502020202020204" pitchFamily="34" charset="0"/>
                <a:cs typeface="Carlito"/>
              </a:rPr>
              <a:t>Postoje</a:t>
            </a:r>
            <a:r>
              <a:rPr lang="en-GB" spc="-1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pc="-5" dirty="0">
                <a:latin typeface="Century Gothic" panose="020B0502020202020204" pitchFamily="34" charset="0"/>
                <a:cs typeface="Carlito"/>
              </a:rPr>
              <a:t>li </a:t>
            </a:r>
            <a:r>
              <a:rPr lang="en-GB" spc="-10" dirty="0" err="1">
                <a:latin typeface="Century Gothic" panose="020B0502020202020204" pitchFamily="34" charset="0"/>
                <a:cs typeface="Carlito"/>
              </a:rPr>
              <a:t>promjene</a:t>
            </a:r>
            <a:r>
              <a:rPr lang="en-GB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dirty="0">
                <a:latin typeface="Century Gothic" panose="020B0502020202020204" pitchFamily="34" charset="0"/>
                <a:cs typeface="Carlito"/>
              </a:rPr>
              <a:t>u </a:t>
            </a:r>
            <a:r>
              <a:rPr lang="en-GB" spc="-10" dirty="0" err="1">
                <a:latin typeface="Century Gothic" panose="020B0502020202020204" pitchFamily="34" charset="0"/>
                <a:cs typeface="Carlito"/>
              </a:rPr>
              <a:t>potražnji</a:t>
            </a:r>
            <a:r>
              <a:rPr lang="en-GB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pc="-5" dirty="0" err="1">
                <a:latin typeface="Century Gothic" panose="020B0502020202020204" pitchFamily="34" charset="0"/>
                <a:cs typeface="Carlito"/>
              </a:rPr>
              <a:t>ili</a:t>
            </a:r>
            <a:r>
              <a:rPr lang="en-GB" spc="-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pc="-10" dirty="0" err="1">
                <a:latin typeface="Century Gothic" panose="020B0502020202020204" pitchFamily="34" charset="0"/>
                <a:cs typeface="Carlito"/>
              </a:rPr>
              <a:t>ukusima</a:t>
            </a:r>
            <a:r>
              <a:rPr lang="en-GB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pc="-10" dirty="0" err="1">
                <a:latin typeface="Century Gothic" panose="020B0502020202020204" pitchFamily="34" charset="0"/>
                <a:cs typeface="Carlito"/>
              </a:rPr>
              <a:t>potrošača</a:t>
            </a:r>
            <a:r>
              <a:rPr lang="en-GB" spc="-10" dirty="0">
                <a:latin typeface="Century Gothic" panose="020B0502020202020204" pitchFamily="34" charset="0"/>
                <a:cs typeface="Carlito"/>
              </a:rPr>
              <a:t>, </a:t>
            </a:r>
            <a:r>
              <a:rPr lang="en-GB" spc="-5" dirty="0" err="1">
                <a:latin typeface="Century Gothic" panose="020B0502020202020204" pitchFamily="34" charset="0"/>
                <a:cs typeface="Carlito"/>
              </a:rPr>
              <a:t>zbog</a:t>
            </a:r>
            <a:r>
              <a:rPr lang="en-GB" spc="-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pc="-15" dirty="0" err="1">
                <a:latin typeface="Century Gothic" panose="020B0502020202020204" pitchFamily="34" charset="0"/>
                <a:cs typeface="Carlito"/>
              </a:rPr>
              <a:t>kojih</a:t>
            </a:r>
            <a:r>
              <a:rPr lang="en-GB" spc="-1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pc="-5" dirty="0" err="1">
                <a:latin typeface="Century Gothic" panose="020B0502020202020204" pitchFamily="34" charset="0"/>
                <a:cs typeface="Carlito"/>
              </a:rPr>
              <a:t>su</a:t>
            </a:r>
            <a:r>
              <a:rPr lang="en-GB" spc="-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pc="-10" dirty="0" err="1">
                <a:latin typeface="Century Gothic" panose="020B0502020202020204" pitchFamily="34" charset="0"/>
                <a:cs typeface="Carlito"/>
              </a:rPr>
              <a:t>potrebne</a:t>
            </a:r>
            <a:r>
              <a:rPr lang="en-GB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pc="-10" dirty="0" err="1">
                <a:latin typeface="Century Gothic" panose="020B0502020202020204" pitchFamily="34" charset="0"/>
                <a:cs typeface="Carlito"/>
              </a:rPr>
              <a:t>nove</a:t>
            </a:r>
            <a:r>
              <a:rPr lang="en-GB" spc="-10" dirty="0">
                <a:latin typeface="Century Gothic" panose="020B0502020202020204" pitchFamily="34" charset="0"/>
                <a:cs typeface="Carlito"/>
              </a:rPr>
              <a:t>  </a:t>
            </a:r>
            <a:r>
              <a:rPr lang="en-GB" spc="-20" dirty="0" err="1">
                <a:latin typeface="Century Gothic" panose="020B0502020202020204" pitchFamily="34" charset="0"/>
                <a:cs typeface="Carlito"/>
              </a:rPr>
              <a:t>karakteristike</a:t>
            </a:r>
            <a:r>
              <a:rPr lang="en-GB" spc="-2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pc="-10" dirty="0" err="1">
                <a:latin typeface="Century Gothic" panose="020B0502020202020204" pitchFamily="34" charset="0"/>
                <a:cs typeface="Carlito"/>
              </a:rPr>
              <a:t>proizvoda</a:t>
            </a:r>
            <a:r>
              <a:rPr lang="en-GB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dirty="0" err="1">
                <a:latin typeface="Century Gothic" panose="020B0502020202020204" pitchFamily="34" charset="0"/>
                <a:cs typeface="Carlito"/>
              </a:rPr>
              <a:t>i</a:t>
            </a:r>
            <a:r>
              <a:rPr lang="en-GB" spc="4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pc="-10" dirty="0" err="1">
                <a:latin typeface="Century Gothic" panose="020B0502020202020204" pitchFamily="34" charset="0"/>
                <a:cs typeface="Carlito"/>
              </a:rPr>
              <a:t>usluga</a:t>
            </a:r>
            <a:r>
              <a:rPr lang="en-GB" spc="-10" dirty="0">
                <a:latin typeface="Century Gothic" panose="020B0502020202020204" pitchFamily="34" charset="0"/>
                <a:cs typeface="Carlito"/>
              </a:rPr>
              <a:t>?</a:t>
            </a:r>
            <a:endParaRPr lang="en-GB" dirty="0">
              <a:latin typeface="Century Gothic" panose="020B0502020202020204" pitchFamily="34" charset="0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805"/>
              </a:spcBef>
              <a:buChar char="-"/>
              <a:tabLst>
                <a:tab pos="355600" algn="l"/>
                <a:tab pos="356235" algn="l"/>
              </a:tabLst>
            </a:pPr>
            <a:r>
              <a:rPr lang="en-GB" spc="-15" dirty="0" err="1">
                <a:latin typeface="Century Gothic" panose="020B0502020202020204" pitchFamily="34" charset="0"/>
                <a:cs typeface="Carlito"/>
              </a:rPr>
              <a:t>Štete</a:t>
            </a:r>
            <a:r>
              <a:rPr lang="en-GB" spc="-1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pc="-5" dirty="0">
                <a:latin typeface="Century Gothic" panose="020B0502020202020204" pitchFamily="34" charset="0"/>
                <a:cs typeface="Carlito"/>
              </a:rPr>
              <a:t>li </a:t>
            </a:r>
            <a:r>
              <a:rPr lang="en-GB" spc="-10" dirty="0" err="1">
                <a:latin typeface="Century Gothic" panose="020B0502020202020204" pitchFamily="34" charset="0"/>
                <a:cs typeface="Carlito"/>
              </a:rPr>
              <a:t>promjene</a:t>
            </a:r>
            <a:r>
              <a:rPr lang="en-GB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pc="-40" dirty="0">
                <a:latin typeface="Century Gothic" panose="020B0502020202020204" pitchFamily="34" charset="0"/>
                <a:cs typeface="Carlito"/>
              </a:rPr>
              <a:t>(</a:t>
            </a:r>
            <a:r>
              <a:rPr lang="en-GB" spc="-40" dirty="0" err="1">
                <a:latin typeface="Century Gothic" panose="020B0502020202020204" pitchFamily="34" charset="0"/>
                <a:cs typeface="Carlito"/>
              </a:rPr>
              <a:t>npr</a:t>
            </a:r>
            <a:r>
              <a:rPr lang="en-GB" spc="-40" dirty="0">
                <a:latin typeface="Century Gothic" panose="020B0502020202020204" pitchFamily="34" charset="0"/>
                <a:cs typeface="Carlito"/>
              </a:rPr>
              <a:t>. </a:t>
            </a:r>
            <a:r>
              <a:rPr lang="en-GB" spc="-10" dirty="0" err="1">
                <a:latin typeface="Century Gothic" panose="020B0502020202020204" pitchFamily="34" charset="0"/>
                <a:cs typeface="Carlito"/>
              </a:rPr>
              <a:t>tehnologije</a:t>
            </a:r>
            <a:r>
              <a:rPr lang="en-GB" spc="-10" dirty="0">
                <a:latin typeface="Century Gothic" panose="020B0502020202020204" pitchFamily="34" charset="0"/>
                <a:cs typeface="Carlito"/>
              </a:rPr>
              <a:t>, </a:t>
            </a:r>
            <a:r>
              <a:rPr lang="en-GB" spc="-10" dirty="0" err="1">
                <a:latin typeface="Century Gothic" panose="020B0502020202020204" pitchFamily="34" charset="0"/>
                <a:cs typeface="Carlito"/>
              </a:rPr>
              <a:t>politika</a:t>
            </a:r>
            <a:r>
              <a:rPr lang="en-GB" spc="-10" dirty="0">
                <a:latin typeface="Century Gothic" panose="020B0502020202020204" pitchFamily="34" charset="0"/>
                <a:cs typeface="Carlito"/>
              </a:rPr>
              <a:t>…) </a:t>
            </a:r>
            <a:r>
              <a:rPr lang="en-GB" spc="-10" dirty="0" err="1">
                <a:latin typeface="Century Gothic" panose="020B0502020202020204" pitchFamily="34" charset="0"/>
                <a:cs typeface="Carlito"/>
              </a:rPr>
              <a:t>položaju</a:t>
            </a:r>
            <a:r>
              <a:rPr lang="en-GB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pc="-10" dirty="0" err="1">
                <a:latin typeface="Century Gothic" panose="020B0502020202020204" pitchFamily="34" charset="0"/>
                <a:cs typeface="Carlito"/>
              </a:rPr>
              <a:t>poduzeća</a:t>
            </a:r>
            <a:r>
              <a:rPr lang="en-GB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pc="-5" dirty="0" err="1">
                <a:latin typeface="Century Gothic" panose="020B0502020202020204" pitchFamily="34" charset="0"/>
                <a:cs typeface="Carlito"/>
              </a:rPr>
              <a:t>na</a:t>
            </a:r>
            <a:r>
              <a:rPr lang="en-GB" spc="21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dirty="0" err="1">
                <a:latin typeface="Century Gothic" panose="020B0502020202020204" pitchFamily="34" charset="0"/>
                <a:cs typeface="Carlito"/>
              </a:rPr>
              <a:t>tržištu</a:t>
            </a:r>
            <a:r>
              <a:rPr lang="en-GB" dirty="0">
                <a:latin typeface="Century Gothic" panose="020B0502020202020204" pitchFamily="34" charset="0"/>
                <a:cs typeface="Carlito"/>
              </a:rPr>
              <a:t>?</a:t>
            </a:r>
          </a:p>
          <a:p>
            <a:pPr marL="355600" indent="-343535">
              <a:lnSpc>
                <a:spcPct val="100000"/>
              </a:lnSpc>
              <a:spcBef>
                <a:spcPts val="805"/>
              </a:spcBef>
              <a:buChar char="-"/>
              <a:tabLst>
                <a:tab pos="355600" algn="l"/>
                <a:tab pos="356235" algn="l"/>
              </a:tabLst>
            </a:pPr>
            <a:r>
              <a:rPr lang="en-GB" spc="-5" dirty="0" err="1">
                <a:latin typeface="Century Gothic" panose="020B0502020202020204" pitchFamily="34" charset="0"/>
                <a:cs typeface="Carlito"/>
              </a:rPr>
              <a:t>Mijenjaju</a:t>
            </a:r>
            <a:r>
              <a:rPr lang="en-GB" spc="-5" dirty="0">
                <a:latin typeface="Century Gothic" panose="020B0502020202020204" pitchFamily="34" charset="0"/>
                <a:cs typeface="Carlito"/>
              </a:rPr>
              <a:t> li se </a:t>
            </a:r>
            <a:r>
              <a:rPr lang="en-GB" spc="-25" dirty="0" err="1">
                <a:latin typeface="Century Gothic" panose="020B0502020202020204" pitchFamily="34" charset="0"/>
                <a:cs typeface="Carlito"/>
              </a:rPr>
              <a:t>zakonske</a:t>
            </a:r>
            <a:r>
              <a:rPr lang="en-GB" spc="-2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pc="-10" dirty="0">
                <a:latin typeface="Century Gothic" panose="020B0502020202020204" pitchFamily="34" charset="0"/>
                <a:cs typeface="Carlito"/>
              </a:rPr>
              <a:t>regulative </a:t>
            </a:r>
            <a:r>
              <a:rPr lang="en-GB" dirty="0" err="1">
                <a:latin typeface="Century Gothic" panose="020B0502020202020204" pitchFamily="34" charset="0"/>
                <a:cs typeface="Carlito"/>
              </a:rPr>
              <a:t>na</a:t>
            </a:r>
            <a:r>
              <a:rPr lang="en-GB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pc="-5" dirty="0" err="1">
                <a:latin typeface="Century Gothic" panose="020B0502020202020204" pitchFamily="34" charset="0"/>
                <a:cs typeface="Carlito"/>
              </a:rPr>
              <a:t>vašu</a:t>
            </a:r>
            <a:r>
              <a:rPr lang="en-GB" spc="3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pc="-10" dirty="0" err="1">
                <a:latin typeface="Century Gothic" panose="020B0502020202020204" pitchFamily="34" charset="0"/>
                <a:cs typeface="Carlito"/>
              </a:rPr>
              <a:t>štetu</a:t>
            </a:r>
            <a:r>
              <a:rPr lang="en-GB" spc="-10" dirty="0">
                <a:latin typeface="Century Gothic" panose="020B0502020202020204" pitchFamily="34" charset="0"/>
                <a:cs typeface="Carlito"/>
              </a:rPr>
              <a:t>?</a:t>
            </a:r>
            <a:endParaRPr lang="en-GB" dirty="0">
              <a:latin typeface="Century Gothic" panose="020B0502020202020204" pitchFamily="34" charset="0"/>
              <a:cs typeface="Carlito"/>
            </a:endParaRPr>
          </a:p>
          <a:p>
            <a:endParaRPr lang="en-GB" dirty="0"/>
          </a:p>
        </p:txBody>
      </p:sp>
      <p:sp>
        <p:nvSpPr>
          <p:cNvPr id="4" name="Elipsa 4">
            <a:extLst>
              <a:ext uri="{FF2B5EF4-FFF2-40B4-BE49-F238E27FC236}">
                <a16:creationId xmlns:a16="http://schemas.microsoft.com/office/drawing/2014/main" id="{8D276EAF-2883-46D4-9D34-87D31ECF9AAC}"/>
              </a:ext>
            </a:extLst>
          </p:cNvPr>
          <p:cNvSpPr/>
          <p:nvPr/>
        </p:nvSpPr>
        <p:spPr>
          <a:xfrm>
            <a:off x="0" y="741335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5" name="Pravokutnik 5">
            <a:extLst>
              <a:ext uri="{FF2B5EF4-FFF2-40B4-BE49-F238E27FC236}">
                <a16:creationId xmlns:a16="http://schemas.microsoft.com/office/drawing/2014/main" id="{FB38EA9A-F7DA-40EA-9D63-806B15972AAE}"/>
              </a:ext>
            </a:extLst>
          </p:cNvPr>
          <p:cNvSpPr/>
          <p:nvPr/>
        </p:nvSpPr>
        <p:spPr>
          <a:xfrm>
            <a:off x="-119388" y="74133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  <p:pic>
        <p:nvPicPr>
          <p:cNvPr id="6" name="Slika 3">
            <a:extLst>
              <a:ext uri="{FF2B5EF4-FFF2-40B4-BE49-F238E27FC236}">
                <a16:creationId xmlns:a16="http://schemas.microsoft.com/office/drawing/2014/main" id="{49C0D1EB-B99B-4E0C-8FF2-6A9EB214671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3929" y="5727032"/>
            <a:ext cx="3291903" cy="11309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9043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BA9A0-0478-4767-84E3-017B5ED59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  </a:t>
            </a:r>
            <a:endParaRPr lang="en-GB" dirty="0"/>
          </a:p>
        </p:txBody>
      </p:sp>
      <p:grpSp>
        <p:nvGrpSpPr>
          <p:cNvPr id="34" name="object 2">
            <a:extLst>
              <a:ext uri="{FF2B5EF4-FFF2-40B4-BE49-F238E27FC236}">
                <a16:creationId xmlns:a16="http://schemas.microsoft.com/office/drawing/2014/main" id="{1CA0D116-9111-431A-B4E4-E6379D59BD5E}"/>
              </a:ext>
            </a:extLst>
          </p:cNvPr>
          <p:cNvGrpSpPr/>
          <p:nvPr/>
        </p:nvGrpSpPr>
        <p:grpSpPr>
          <a:xfrm>
            <a:off x="4274737" y="1299799"/>
            <a:ext cx="2891155" cy="1880870"/>
            <a:chOff x="1549146" y="1549146"/>
            <a:chExt cx="2891155" cy="1880870"/>
          </a:xfrm>
        </p:grpSpPr>
        <p:sp>
          <p:nvSpPr>
            <p:cNvPr id="60" name="object 3">
              <a:extLst>
                <a:ext uri="{FF2B5EF4-FFF2-40B4-BE49-F238E27FC236}">
                  <a16:creationId xmlns:a16="http://schemas.microsoft.com/office/drawing/2014/main" id="{45B1FDA6-C472-4D71-92DC-B8B62A444857}"/>
                </a:ext>
              </a:extLst>
            </p:cNvPr>
            <p:cNvSpPr/>
            <p:nvPr/>
          </p:nvSpPr>
          <p:spPr>
            <a:xfrm>
              <a:off x="1549146" y="1549146"/>
              <a:ext cx="2891155" cy="1880870"/>
            </a:xfrm>
            <a:custGeom>
              <a:avLst/>
              <a:gdLst/>
              <a:ahLst/>
              <a:cxnLst/>
              <a:rect l="l" t="t" r="r" b="b"/>
              <a:pathLst>
                <a:path w="2891154" h="1880870">
                  <a:moveTo>
                    <a:pt x="2891028" y="0"/>
                  </a:moveTo>
                  <a:lnTo>
                    <a:pt x="313435" y="0"/>
                  </a:lnTo>
                  <a:lnTo>
                    <a:pt x="267119" y="3398"/>
                  </a:lnTo>
                  <a:lnTo>
                    <a:pt x="222913" y="13270"/>
                  </a:lnTo>
                  <a:lnTo>
                    <a:pt x="181301" y="29132"/>
                  </a:lnTo>
                  <a:lnTo>
                    <a:pt x="142768" y="50497"/>
                  </a:lnTo>
                  <a:lnTo>
                    <a:pt x="107800" y="76882"/>
                  </a:lnTo>
                  <a:lnTo>
                    <a:pt x="76882" y="107800"/>
                  </a:lnTo>
                  <a:lnTo>
                    <a:pt x="50497" y="142768"/>
                  </a:lnTo>
                  <a:lnTo>
                    <a:pt x="29132" y="181301"/>
                  </a:lnTo>
                  <a:lnTo>
                    <a:pt x="13270" y="222913"/>
                  </a:lnTo>
                  <a:lnTo>
                    <a:pt x="3398" y="267119"/>
                  </a:lnTo>
                  <a:lnTo>
                    <a:pt x="0" y="313436"/>
                  </a:lnTo>
                  <a:lnTo>
                    <a:pt x="0" y="1880615"/>
                  </a:lnTo>
                  <a:lnTo>
                    <a:pt x="2891028" y="1880615"/>
                  </a:lnTo>
                  <a:lnTo>
                    <a:pt x="2891028" y="0"/>
                  </a:lnTo>
                  <a:close/>
                </a:path>
              </a:pathLst>
            </a:custGeom>
            <a:solidFill>
              <a:srgbClr val="226ABE">
                <a:alpha val="90194"/>
              </a:srgbClr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1" name="object 4">
              <a:extLst>
                <a:ext uri="{FF2B5EF4-FFF2-40B4-BE49-F238E27FC236}">
                  <a16:creationId xmlns:a16="http://schemas.microsoft.com/office/drawing/2014/main" id="{73A81FB1-A768-42C9-BE2E-8183F25C05C3}"/>
                </a:ext>
              </a:extLst>
            </p:cNvPr>
            <p:cNvSpPr/>
            <p:nvPr/>
          </p:nvSpPr>
          <p:spPr>
            <a:xfrm>
              <a:off x="1549146" y="1549146"/>
              <a:ext cx="2891155" cy="1880870"/>
            </a:xfrm>
            <a:custGeom>
              <a:avLst/>
              <a:gdLst/>
              <a:ahLst/>
              <a:cxnLst/>
              <a:rect l="l" t="t" r="r" b="b"/>
              <a:pathLst>
                <a:path w="2891154" h="1880870">
                  <a:moveTo>
                    <a:pt x="0" y="1880615"/>
                  </a:moveTo>
                  <a:lnTo>
                    <a:pt x="0" y="313436"/>
                  </a:lnTo>
                  <a:lnTo>
                    <a:pt x="3398" y="267119"/>
                  </a:lnTo>
                  <a:lnTo>
                    <a:pt x="13270" y="222913"/>
                  </a:lnTo>
                  <a:lnTo>
                    <a:pt x="29132" y="181301"/>
                  </a:lnTo>
                  <a:lnTo>
                    <a:pt x="50497" y="142768"/>
                  </a:lnTo>
                  <a:lnTo>
                    <a:pt x="76882" y="107800"/>
                  </a:lnTo>
                  <a:lnTo>
                    <a:pt x="107800" y="76882"/>
                  </a:lnTo>
                  <a:lnTo>
                    <a:pt x="142768" y="50497"/>
                  </a:lnTo>
                  <a:lnTo>
                    <a:pt x="181301" y="29132"/>
                  </a:lnTo>
                  <a:lnTo>
                    <a:pt x="222913" y="13270"/>
                  </a:lnTo>
                  <a:lnTo>
                    <a:pt x="267119" y="3398"/>
                  </a:lnTo>
                  <a:lnTo>
                    <a:pt x="313435" y="0"/>
                  </a:lnTo>
                  <a:lnTo>
                    <a:pt x="2891028" y="0"/>
                  </a:lnTo>
                  <a:lnTo>
                    <a:pt x="2891028" y="1880615"/>
                  </a:lnTo>
                  <a:lnTo>
                    <a:pt x="0" y="1880615"/>
                  </a:lnTo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sp>
        <p:nvSpPr>
          <p:cNvPr id="35" name="object 5">
            <a:extLst>
              <a:ext uri="{FF2B5EF4-FFF2-40B4-BE49-F238E27FC236}">
                <a16:creationId xmlns:a16="http://schemas.microsoft.com/office/drawing/2014/main" id="{173A0555-03C8-4AEF-BDD5-7DC1578FF367}"/>
              </a:ext>
            </a:extLst>
          </p:cNvPr>
          <p:cNvSpPr txBox="1"/>
          <p:nvPr/>
        </p:nvSpPr>
        <p:spPr>
          <a:xfrm>
            <a:off x="4906561" y="1347068"/>
            <a:ext cx="1624965" cy="1144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5260" marR="5080" indent="-163195">
              <a:lnSpc>
                <a:spcPct val="118400"/>
              </a:lnSpc>
              <a:spcBef>
                <a:spcPts val="100"/>
              </a:spcBef>
            </a:pPr>
            <a:r>
              <a:rPr sz="3100" spc="-70" dirty="0">
                <a:solidFill>
                  <a:srgbClr val="FFFFFF"/>
                </a:solidFill>
                <a:latin typeface="Trebuchet MS"/>
                <a:cs typeface="Trebuchet MS"/>
              </a:rPr>
              <a:t>Str</a:t>
            </a:r>
            <a:r>
              <a:rPr sz="3100" spc="-10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3100" spc="-35" dirty="0">
                <a:solidFill>
                  <a:srgbClr val="FFFFFF"/>
                </a:solidFill>
                <a:latin typeface="Trebuchet MS"/>
                <a:cs typeface="Trebuchet MS"/>
              </a:rPr>
              <a:t>nghts  </a:t>
            </a:r>
            <a:r>
              <a:rPr sz="3100" spc="-50" dirty="0">
                <a:solidFill>
                  <a:srgbClr val="FFFFFF"/>
                </a:solidFill>
                <a:latin typeface="Trebuchet MS"/>
                <a:cs typeface="Trebuchet MS"/>
              </a:rPr>
              <a:t>(Snage)</a:t>
            </a:r>
            <a:endParaRPr sz="3100">
              <a:latin typeface="Trebuchet MS"/>
              <a:cs typeface="Trebuchet MS"/>
            </a:endParaRPr>
          </a:p>
        </p:txBody>
      </p:sp>
      <p:grpSp>
        <p:nvGrpSpPr>
          <p:cNvPr id="36" name="object 6">
            <a:extLst>
              <a:ext uri="{FF2B5EF4-FFF2-40B4-BE49-F238E27FC236}">
                <a16:creationId xmlns:a16="http://schemas.microsoft.com/office/drawing/2014/main" id="{9B3C2499-30CD-4A3C-867E-E352F65431DA}"/>
              </a:ext>
            </a:extLst>
          </p:cNvPr>
          <p:cNvGrpSpPr/>
          <p:nvPr/>
        </p:nvGrpSpPr>
        <p:grpSpPr>
          <a:xfrm>
            <a:off x="7165765" y="1299799"/>
            <a:ext cx="2893060" cy="1880870"/>
            <a:chOff x="4440174" y="1549146"/>
            <a:chExt cx="2893060" cy="1880870"/>
          </a:xfrm>
        </p:grpSpPr>
        <p:sp>
          <p:nvSpPr>
            <p:cNvPr id="58" name="object 7">
              <a:extLst>
                <a:ext uri="{FF2B5EF4-FFF2-40B4-BE49-F238E27FC236}">
                  <a16:creationId xmlns:a16="http://schemas.microsoft.com/office/drawing/2014/main" id="{A4C4304A-FA4E-445A-AB9E-AECD5D9FB2DA}"/>
                </a:ext>
              </a:extLst>
            </p:cNvPr>
            <p:cNvSpPr/>
            <p:nvPr/>
          </p:nvSpPr>
          <p:spPr>
            <a:xfrm>
              <a:off x="4440174" y="1549146"/>
              <a:ext cx="2893060" cy="1880870"/>
            </a:xfrm>
            <a:custGeom>
              <a:avLst/>
              <a:gdLst/>
              <a:ahLst/>
              <a:cxnLst/>
              <a:rect l="l" t="t" r="r" b="b"/>
              <a:pathLst>
                <a:path w="2893059" h="1880870">
                  <a:moveTo>
                    <a:pt x="2579116" y="0"/>
                  </a:moveTo>
                  <a:lnTo>
                    <a:pt x="0" y="0"/>
                  </a:lnTo>
                  <a:lnTo>
                    <a:pt x="0" y="1880615"/>
                  </a:lnTo>
                  <a:lnTo>
                    <a:pt x="2892552" y="1880615"/>
                  </a:lnTo>
                  <a:lnTo>
                    <a:pt x="2892552" y="313436"/>
                  </a:lnTo>
                  <a:lnTo>
                    <a:pt x="2889153" y="267119"/>
                  </a:lnTo>
                  <a:lnTo>
                    <a:pt x="2879281" y="222913"/>
                  </a:lnTo>
                  <a:lnTo>
                    <a:pt x="2863419" y="181301"/>
                  </a:lnTo>
                  <a:lnTo>
                    <a:pt x="2842054" y="142768"/>
                  </a:lnTo>
                  <a:lnTo>
                    <a:pt x="2815669" y="107800"/>
                  </a:lnTo>
                  <a:lnTo>
                    <a:pt x="2784751" y="76882"/>
                  </a:lnTo>
                  <a:lnTo>
                    <a:pt x="2749783" y="50497"/>
                  </a:lnTo>
                  <a:lnTo>
                    <a:pt x="2711250" y="29132"/>
                  </a:lnTo>
                  <a:lnTo>
                    <a:pt x="2669638" y="13270"/>
                  </a:lnTo>
                  <a:lnTo>
                    <a:pt x="2625432" y="3398"/>
                  </a:lnTo>
                  <a:lnTo>
                    <a:pt x="2579116" y="0"/>
                  </a:lnTo>
                  <a:close/>
                </a:path>
              </a:pathLst>
            </a:custGeom>
            <a:solidFill>
              <a:srgbClr val="226ABE">
                <a:alpha val="76861"/>
              </a:srgbClr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9" name="object 8">
              <a:extLst>
                <a:ext uri="{FF2B5EF4-FFF2-40B4-BE49-F238E27FC236}">
                  <a16:creationId xmlns:a16="http://schemas.microsoft.com/office/drawing/2014/main" id="{223C8B8E-18DA-4132-B76F-2B2FAFB3167D}"/>
                </a:ext>
              </a:extLst>
            </p:cNvPr>
            <p:cNvSpPr/>
            <p:nvPr/>
          </p:nvSpPr>
          <p:spPr>
            <a:xfrm>
              <a:off x="4440174" y="1549146"/>
              <a:ext cx="2893060" cy="1880870"/>
            </a:xfrm>
            <a:custGeom>
              <a:avLst/>
              <a:gdLst/>
              <a:ahLst/>
              <a:cxnLst/>
              <a:rect l="l" t="t" r="r" b="b"/>
              <a:pathLst>
                <a:path w="2893059" h="1880870">
                  <a:moveTo>
                    <a:pt x="0" y="0"/>
                  </a:moveTo>
                  <a:lnTo>
                    <a:pt x="2579116" y="0"/>
                  </a:lnTo>
                  <a:lnTo>
                    <a:pt x="2625432" y="3398"/>
                  </a:lnTo>
                  <a:lnTo>
                    <a:pt x="2669638" y="13270"/>
                  </a:lnTo>
                  <a:lnTo>
                    <a:pt x="2711250" y="29132"/>
                  </a:lnTo>
                  <a:lnTo>
                    <a:pt x="2749783" y="50497"/>
                  </a:lnTo>
                  <a:lnTo>
                    <a:pt x="2784751" y="76882"/>
                  </a:lnTo>
                  <a:lnTo>
                    <a:pt x="2815669" y="107800"/>
                  </a:lnTo>
                  <a:lnTo>
                    <a:pt x="2842054" y="142768"/>
                  </a:lnTo>
                  <a:lnTo>
                    <a:pt x="2863419" y="181301"/>
                  </a:lnTo>
                  <a:lnTo>
                    <a:pt x="2879281" y="222913"/>
                  </a:lnTo>
                  <a:lnTo>
                    <a:pt x="2889153" y="267119"/>
                  </a:lnTo>
                  <a:lnTo>
                    <a:pt x="2892552" y="313436"/>
                  </a:lnTo>
                  <a:lnTo>
                    <a:pt x="2892552" y="1880615"/>
                  </a:lnTo>
                  <a:lnTo>
                    <a:pt x="0" y="1880615"/>
                  </a:lnTo>
                  <a:lnTo>
                    <a:pt x="0" y="0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sp>
        <p:nvSpPr>
          <p:cNvPr id="37" name="object 9">
            <a:extLst>
              <a:ext uri="{FF2B5EF4-FFF2-40B4-BE49-F238E27FC236}">
                <a16:creationId xmlns:a16="http://schemas.microsoft.com/office/drawing/2014/main" id="{4B313813-C5EF-49EF-8F10-2C24AB606A90}"/>
              </a:ext>
            </a:extLst>
          </p:cNvPr>
          <p:cNvSpPr txBox="1"/>
          <p:nvPr/>
        </p:nvSpPr>
        <p:spPr>
          <a:xfrm>
            <a:off x="7553750" y="1347068"/>
            <a:ext cx="2118995" cy="1144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6225" marR="5080" indent="-264160">
              <a:lnSpc>
                <a:spcPct val="118400"/>
              </a:lnSpc>
              <a:spcBef>
                <a:spcPts val="100"/>
              </a:spcBef>
            </a:pPr>
            <a:r>
              <a:rPr sz="3100" spc="-185" dirty="0">
                <a:solidFill>
                  <a:srgbClr val="FFFFFF"/>
                </a:solidFill>
                <a:latin typeface="Trebuchet MS"/>
                <a:cs typeface="Trebuchet MS"/>
              </a:rPr>
              <a:t>W</a:t>
            </a:r>
            <a:r>
              <a:rPr sz="3100" spc="25" dirty="0">
                <a:solidFill>
                  <a:srgbClr val="FFFFFF"/>
                </a:solidFill>
                <a:latin typeface="Trebuchet MS"/>
                <a:cs typeface="Trebuchet MS"/>
              </a:rPr>
              <a:t>eaknesses  </a:t>
            </a:r>
            <a:r>
              <a:rPr sz="3100" spc="-85" dirty="0">
                <a:solidFill>
                  <a:srgbClr val="FFFFFF"/>
                </a:solidFill>
                <a:latin typeface="Trebuchet MS"/>
                <a:cs typeface="Trebuchet MS"/>
              </a:rPr>
              <a:t>(Slabosti)</a:t>
            </a:r>
            <a:endParaRPr sz="3100">
              <a:latin typeface="Trebuchet MS"/>
              <a:cs typeface="Trebuchet MS"/>
            </a:endParaRPr>
          </a:p>
        </p:txBody>
      </p:sp>
      <p:grpSp>
        <p:nvGrpSpPr>
          <p:cNvPr id="38" name="object 10">
            <a:extLst>
              <a:ext uri="{FF2B5EF4-FFF2-40B4-BE49-F238E27FC236}">
                <a16:creationId xmlns:a16="http://schemas.microsoft.com/office/drawing/2014/main" id="{6E285700-3A01-4C59-AB92-4834797A0E59}"/>
              </a:ext>
            </a:extLst>
          </p:cNvPr>
          <p:cNvGrpSpPr/>
          <p:nvPr/>
        </p:nvGrpSpPr>
        <p:grpSpPr>
          <a:xfrm>
            <a:off x="4274737" y="3180415"/>
            <a:ext cx="2891155" cy="1880870"/>
            <a:chOff x="1549146" y="3429762"/>
            <a:chExt cx="2891155" cy="1880870"/>
          </a:xfrm>
        </p:grpSpPr>
        <p:sp>
          <p:nvSpPr>
            <p:cNvPr id="56" name="object 11">
              <a:extLst>
                <a:ext uri="{FF2B5EF4-FFF2-40B4-BE49-F238E27FC236}">
                  <a16:creationId xmlns:a16="http://schemas.microsoft.com/office/drawing/2014/main" id="{4EAAFF0C-6F45-4D4F-B13C-08660AAB200C}"/>
                </a:ext>
              </a:extLst>
            </p:cNvPr>
            <p:cNvSpPr/>
            <p:nvPr/>
          </p:nvSpPr>
          <p:spPr>
            <a:xfrm>
              <a:off x="1549146" y="3429762"/>
              <a:ext cx="2891155" cy="1880870"/>
            </a:xfrm>
            <a:custGeom>
              <a:avLst/>
              <a:gdLst/>
              <a:ahLst/>
              <a:cxnLst/>
              <a:rect l="l" t="t" r="r" b="b"/>
              <a:pathLst>
                <a:path w="2891154" h="1880870">
                  <a:moveTo>
                    <a:pt x="2891028" y="0"/>
                  </a:moveTo>
                  <a:lnTo>
                    <a:pt x="0" y="0"/>
                  </a:lnTo>
                  <a:lnTo>
                    <a:pt x="0" y="1567180"/>
                  </a:lnTo>
                  <a:lnTo>
                    <a:pt x="3398" y="1613496"/>
                  </a:lnTo>
                  <a:lnTo>
                    <a:pt x="13270" y="1657702"/>
                  </a:lnTo>
                  <a:lnTo>
                    <a:pt x="29132" y="1699314"/>
                  </a:lnTo>
                  <a:lnTo>
                    <a:pt x="50497" y="1737847"/>
                  </a:lnTo>
                  <a:lnTo>
                    <a:pt x="76882" y="1772815"/>
                  </a:lnTo>
                  <a:lnTo>
                    <a:pt x="107800" y="1803733"/>
                  </a:lnTo>
                  <a:lnTo>
                    <a:pt x="142768" y="1830118"/>
                  </a:lnTo>
                  <a:lnTo>
                    <a:pt x="181301" y="1851483"/>
                  </a:lnTo>
                  <a:lnTo>
                    <a:pt x="222913" y="1867345"/>
                  </a:lnTo>
                  <a:lnTo>
                    <a:pt x="267119" y="1877217"/>
                  </a:lnTo>
                  <a:lnTo>
                    <a:pt x="313435" y="1880615"/>
                  </a:lnTo>
                  <a:lnTo>
                    <a:pt x="2891028" y="1880615"/>
                  </a:lnTo>
                  <a:lnTo>
                    <a:pt x="2891028" y="0"/>
                  </a:lnTo>
                  <a:close/>
                </a:path>
              </a:pathLst>
            </a:custGeom>
            <a:solidFill>
              <a:srgbClr val="226ABE">
                <a:alpha val="63136"/>
              </a:srgbClr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7" name="object 12">
              <a:extLst>
                <a:ext uri="{FF2B5EF4-FFF2-40B4-BE49-F238E27FC236}">
                  <a16:creationId xmlns:a16="http://schemas.microsoft.com/office/drawing/2014/main" id="{7FE219ED-D265-40F2-A220-BB9F5FA038DA}"/>
                </a:ext>
              </a:extLst>
            </p:cNvPr>
            <p:cNvSpPr/>
            <p:nvPr/>
          </p:nvSpPr>
          <p:spPr>
            <a:xfrm>
              <a:off x="1549146" y="3429762"/>
              <a:ext cx="2891155" cy="1880870"/>
            </a:xfrm>
            <a:custGeom>
              <a:avLst/>
              <a:gdLst/>
              <a:ahLst/>
              <a:cxnLst/>
              <a:rect l="l" t="t" r="r" b="b"/>
              <a:pathLst>
                <a:path w="2891154" h="1880870">
                  <a:moveTo>
                    <a:pt x="2891028" y="1880615"/>
                  </a:moveTo>
                  <a:lnTo>
                    <a:pt x="313435" y="1880615"/>
                  </a:lnTo>
                  <a:lnTo>
                    <a:pt x="267119" y="1877217"/>
                  </a:lnTo>
                  <a:lnTo>
                    <a:pt x="222913" y="1867345"/>
                  </a:lnTo>
                  <a:lnTo>
                    <a:pt x="181301" y="1851483"/>
                  </a:lnTo>
                  <a:lnTo>
                    <a:pt x="142768" y="1830118"/>
                  </a:lnTo>
                  <a:lnTo>
                    <a:pt x="107800" y="1803733"/>
                  </a:lnTo>
                  <a:lnTo>
                    <a:pt x="76882" y="1772815"/>
                  </a:lnTo>
                  <a:lnTo>
                    <a:pt x="50497" y="1737847"/>
                  </a:lnTo>
                  <a:lnTo>
                    <a:pt x="29132" y="1699314"/>
                  </a:lnTo>
                  <a:lnTo>
                    <a:pt x="13270" y="1657702"/>
                  </a:lnTo>
                  <a:lnTo>
                    <a:pt x="3398" y="1613496"/>
                  </a:lnTo>
                  <a:lnTo>
                    <a:pt x="0" y="1567180"/>
                  </a:lnTo>
                  <a:lnTo>
                    <a:pt x="0" y="0"/>
                  </a:lnTo>
                  <a:lnTo>
                    <a:pt x="2891028" y="0"/>
                  </a:lnTo>
                  <a:lnTo>
                    <a:pt x="2891028" y="1880615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sp>
        <p:nvSpPr>
          <p:cNvPr id="39" name="object 13">
            <a:extLst>
              <a:ext uri="{FF2B5EF4-FFF2-40B4-BE49-F238E27FC236}">
                <a16:creationId xmlns:a16="http://schemas.microsoft.com/office/drawing/2014/main" id="{9A34EDDA-0CE3-4BBB-97A6-F8D577032548}"/>
              </a:ext>
            </a:extLst>
          </p:cNvPr>
          <p:cNvSpPr txBox="1"/>
          <p:nvPr/>
        </p:nvSpPr>
        <p:spPr>
          <a:xfrm>
            <a:off x="4580426" y="3698338"/>
            <a:ext cx="2276475" cy="11442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6890" marR="5080" indent="-504825">
              <a:lnSpc>
                <a:spcPct val="118400"/>
              </a:lnSpc>
              <a:spcBef>
                <a:spcPts val="95"/>
              </a:spcBef>
            </a:pPr>
            <a:r>
              <a:rPr sz="3100" spc="-114" dirty="0">
                <a:solidFill>
                  <a:srgbClr val="FFFFFF"/>
                </a:solidFill>
                <a:latin typeface="Trebuchet MS"/>
                <a:cs typeface="Trebuchet MS"/>
              </a:rPr>
              <a:t>Oppo</a:t>
            </a:r>
            <a:r>
              <a:rPr sz="3100" spc="3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3100" spc="-140" dirty="0">
                <a:solidFill>
                  <a:srgbClr val="FFFFFF"/>
                </a:solidFill>
                <a:latin typeface="Trebuchet MS"/>
                <a:cs typeface="Trebuchet MS"/>
              </a:rPr>
              <a:t>tuniti</a:t>
            </a:r>
            <a:r>
              <a:rPr sz="3100" spc="-20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3100" spc="150" dirty="0">
                <a:solidFill>
                  <a:srgbClr val="FFFFFF"/>
                </a:solidFill>
                <a:latin typeface="Trebuchet MS"/>
                <a:cs typeface="Trebuchet MS"/>
              </a:rPr>
              <a:t>s  </a:t>
            </a:r>
            <a:r>
              <a:rPr sz="3100" spc="-155" dirty="0">
                <a:solidFill>
                  <a:srgbClr val="FFFFFF"/>
                </a:solidFill>
                <a:latin typeface="Trebuchet MS"/>
                <a:cs typeface="Trebuchet MS"/>
              </a:rPr>
              <a:t>(Prilike)</a:t>
            </a:r>
            <a:endParaRPr sz="3100">
              <a:latin typeface="Trebuchet MS"/>
              <a:cs typeface="Trebuchet MS"/>
            </a:endParaRPr>
          </a:p>
        </p:txBody>
      </p:sp>
      <p:grpSp>
        <p:nvGrpSpPr>
          <p:cNvPr id="40" name="object 14">
            <a:extLst>
              <a:ext uri="{FF2B5EF4-FFF2-40B4-BE49-F238E27FC236}">
                <a16:creationId xmlns:a16="http://schemas.microsoft.com/office/drawing/2014/main" id="{9CE3E9F6-CE04-484D-AE60-A92DB2725B41}"/>
              </a:ext>
            </a:extLst>
          </p:cNvPr>
          <p:cNvGrpSpPr/>
          <p:nvPr/>
        </p:nvGrpSpPr>
        <p:grpSpPr>
          <a:xfrm>
            <a:off x="7165765" y="3180415"/>
            <a:ext cx="2893060" cy="1880870"/>
            <a:chOff x="4440174" y="3429762"/>
            <a:chExt cx="2893060" cy="1880870"/>
          </a:xfrm>
        </p:grpSpPr>
        <p:sp>
          <p:nvSpPr>
            <p:cNvPr id="54" name="object 15">
              <a:extLst>
                <a:ext uri="{FF2B5EF4-FFF2-40B4-BE49-F238E27FC236}">
                  <a16:creationId xmlns:a16="http://schemas.microsoft.com/office/drawing/2014/main" id="{3956267A-E67C-4C08-8721-7333BF540E80}"/>
                </a:ext>
              </a:extLst>
            </p:cNvPr>
            <p:cNvSpPr/>
            <p:nvPr/>
          </p:nvSpPr>
          <p:spPr>
            <a:xfrm>
              <a:off x="4440174" y="3429762"/>
              <a:ext cx="2893060" cy="1880870"/>
            </a:xfrm>
            <a:custGeom>
              <a:avLst/>
              <a:gdLst/>
              <a:ahLst/>
              <a:cxnLst/>
              <a:rect l="l" t="t" r="r" b="b"/>
              <a:pathLst>
                <a:path w="2893059" h="1880870">
                  <a:moveTo>
                    <a:pt x="2892552" y="0"/>
                  </a:moveTo>
                  <a:lnTo>
                    <a:pt x="0" y="0"/>
                  </a:lnTo>
                  <a:lnTo>
                    <a:pt x="0" y="1880615"/>
                  </a:lnTo>
                  <a:lnTo>
                    <a:pt x="2579116" y="1880615"/>
                  </a:lnTo>
                  <a:lnTo>
                    <a:pt x="2625432" y="1877217"/>
                  </a:lnTo>
                  <a:lnTo>
                    <a:pt x="2669638" y="1867345"/>
                  </a:lnTo>
                  <a:lnTo>
                    <a:pt x="2711250" y="1851483"/>
                  </a:lnTo>
                  <a:lnTo>
                    <a:pt x="2749783" y="1830118"/>
                  </a:lnTo>
                  <a:lnTo>
                    <a:pt x="2784751" y="1803733"/>
                  </a:lnTo>
                  <a:lnTo>
                    <a:pt x="2815669" y="1772815"/>
                  </a:lnTo>
                  <a:lnTo>
                    <a:pt x="2842054" y="1737847"/>
                  </a:lnTo>
                  <a:lnTo>
                    <a:pt x="2863419" y="1699314"/>
                  </a:lnTo>
                  <a:lnTo>
                    <a:pt x="2879281" y="1657702"/>
                  </a:lnTo>
                  <a:lnTo>
                    <a:pt x="2889153" y="1613496"/>
                  </a:lnTo>
                  <a:lnTo>
                    <a:pt x="2892552" y="1567180"/>
                  </a:lnTo>
                  <a:lnTo>
                    <a:pt x="2892552" y="0"/>
                  </a:lnTo>
                  <a:close/>
                </a:path>
              </a:pathLst>
            </a:custGeom>
            <a:solidFill>
              <a:srgbClr val="226ABE">
                <a:alpha val="50195"/>
              </a:srgbClr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5" name="object 16">
              <a:extLst>
                <a:ext uri="{FF2B5EF4-FFF2-40B4-BE49-F238E27FC236}">
                  <a16:creationId xmlns:a16="http://schemas.microsoft.com/office/drawing/2014/main" id="{46B40961-E01B-482B-A03C-27435C6B46E2}"/>
                </a:ext>
              </a:extLst>
            </p:cNvPr>
            <p:cNvSpPr/>
            <p:nvPr/>
          </p:nvSpPr>
          <p:spPr>
            <a:xfrm>
              <a:off x="4440174" y="3429762"/>
              <a:ext cx="2893060" cy="1880870"/>
            </a:xfrm>
            <a:custGeom>
              <a:avLst/>
              <a:gdLst/>
              <a:ahLst/>
              <a:cxnLst/>
              <a:rect l="l" t="t" r="r" b="b"/>
              <a:pathLst>
                <a:path w="2893059" h="1880870">
                  <a:moveTo>
                    <a:pt x="2892552" y="0"/>
                  </a:moveTo>
                  <a:lnTo>
                    <a:pt x="2892552" y="1567180"/>
                  </a:lnTo>
                  <a:lnTo>
                    <a:pt x="2889153" y="1613496"/>
                  </a:lnTo>
                  <a:lnTo>
                    <a:pt x="2879281" y="1657702"/>
                  </a:lnTo>
                  <a:lnTo>
                    <a:pt x="2863419" y="1699314"/>
                  </a:lnTo>
                  <a:lnTo>
                    <a:pt x="2842054" y="1737847"/>
                  </a:lnTo>
                  <a:lnTo>
                    <a:pt x="2815669" y="1772815"/>
                  </a:lnTo>
                  <a:lnTo>
                    <a:pt x="2784751" y="1803733"/>
                  </a:lnTo>
                  <a:lnTo>
                    <a:pt x="2749783" y="1830118"/>
                  </a:lnTo>
                  <a:lnTo>
                    <a:pt x="2711250" y="1851483"/>
                  </a:lnTo>
                  <a:lnTo>
                    <a:pt x="2669638" y="1867345"/>
                  </a:lnTo>
                  <a:lnTo>
                    <a:pt x="2625432" y="1877217"/>
                  </a:lnTo>
                  <a:lnTo>
                    <a:pt x="2579116" y="1880615"/>
                  </a:lnTo>
                  <a:lnTo>
                    <a:pt x="0" y="1880615"/>
                  </a:lnTo>
                  <a:lnTo>
                    <a:pt x="0" y="0"/>
                  </a:lnTo>
                  <a:lnTo>
                    <a:pt x="2892552" y="0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sp>
        <p:nvSpPr>
          <p:cNvPr id="41" name="object 17">
            <a:extLst>
              <a:ext uri="{FF2B5EF4-FFF2-40B4-BE49-F238E27FC236}">
                <a16:creationId xmlns:a16="http://schemas.microsoft.com/office/drawing/2014/main" id="{602DEFFA-2141-437A-B651-BD108EEA69DC}"/>
              </a:ext>
            </a:extLst>
          </p:cNvPr>
          <p:cNvSpPr txBox="1"/>
          <p:nvPr/>
        </p:nvSpPr>
        <p:spPr>
          <a:xfrm>
            <a:off x="7803939" y="3698338"/>
            <a:ext cx="1615440" cy="11442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marR="5080" indent="172085">
              <a:lnSpc>
                <a:spcPct val="118400"/>
              </a:lnSpc>
              <a:spcBef>
                <a:spcPts val="95"/>
              </a:spcBef>
            </a:pPr>
            <a:r>
              <a:rPr sz="3100" spc="-105" dirty="0">
                <a:solidFill>
                  <a:srgbClr val="FFFFFF"/>
                </a:solidFill>
                <a:latin typeface="Trebuchet MS"/>
                <a:cs typeface="Trebuchet MS"/>
              </a:rPr>
              <a:t>Threats  </a:t>
            </a:r>
            <a:r>
              <a:rPr sz="3100" spc="-180" dirty="0">
                <a:solidFill>
                  <a:srgbClr val="FFFFFF"/>
                </a:solidFill>
                <a:latin typeface="Trebuchet MS"/>
                <a:cs typeface="Trebuchet MS"/>
              </a:rPr>
              <a:t>(Prij</a:t>
            </a:r>
            <a:r>
              <a:rPr sz="3100" spc="-27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3100" spc="-190" dirty="0">
                <a:solidFill>
                  <a:srgbClr val="FFFFFF"/>
                </a:solidFill>
                <a:latin typeface="Trebuchet MS"/>
                <a:cs typeface="Trebuchet MS"/>
              </a:rPr>
              <a:t>tnj</a:t>
            </a:r>
            <a:r>
              <a:rPr sz="3100" spc="-25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3100" spc="-229" dirty="0">
                <a:solidFill>
                  <a:srgbClr val="FFFFFF"/>
                </a:solidFill>
                <a:latin typeface="Trebuchet MS"/>
                <a:cs typeface="Trebuchet MS"/>
              </a:rPr>
              <a:t>)</a:t>
            </a:r>
            <a:endParaRPr sz="3100">
              <a:latin typeface="Trebuchet MS"/>
              <a:cs typeface="Trebuchet MS"/>
            </a:endParaRPr>
          </a:p>
        </p:txBody>
      </p:sp>
      <p:grpSp>
        <p:nvGrpSpPr>
          <p:cNvPr id="42" name="object 18">
            <a:extLst>
              <a:ext uri="{FF2B5EF4-FFF2-40B4-BE49-F238E27FC236}">
                <a16:creationId xmlns:a16="http://schemas.microsoft.com/office/drawing/2014/main" id="{336EBAF8-D452-49C8-BCE7-8216D4C2AEA8}"/>
              </a:ext>
            </a:extLst>
          </p:cNvPr>
          <p:cNvGrpSpPr/>
          <p:nvPr/>
        </p:nvGrpSpPr>
        <p:grpSpPr>
          <a:xfrm>
            <a:off x="6298609" y="2711022"/>
            <a:ext cx="1736089" cy="939165"/>
            <a:chOff x="3573018" y="2960369"/>
            <a:chExt cx="1736089" cy="939165"/>
          </a:xfrm>
        </p:grpSpPr>
        <p:sp>
          <p:nvSpPr>
            <p:cNvPr id="52" name="object 19">
              <a:extLst>
                <a:ext uri="{FF2B5EF4-FFF2-40B4-BE49-F238E27FC236}">
                  <a16:creationId xmlns:a16="http://schemas.microsoft.com/office/drawing/2014/main" id="{3DB93B5F-1161-4769-AE43-999336D2F1B5}"/>
                </a:ext>
              </a:extLst>
            </p:cNvPr>
            <p:cNvSpPr/>
            <p:nvPr/>
          </p:nvSpPr>
          <p:spPr>
            <a:xfrm>
              <a:off x="3573018" y="2960369"/>
              <a:ext cx="1736089" cy="939165"/>
            </a:xfrm>
            <a:custGeom>
              <a:avLst/>
              <a:gdLst/>
              <a:ahLst/>
              <a:cxnLst/>
              <a:rect l="l" t="t" r="r" b="b"/>
              <a:pathLst>
                <a:path w="1736089" h="939164">
                  <a:moveTo>
                    <a:pt x="1579372" y="0"/>
                  </a:moveTo>
                  <a:lnTo>
                    <a:pt x="156464" y="0"/>
                  </a:lnTo>
                  <a:lnTo>
                    <a:pt x="107029" y="7981"/>
                  </a:lnTo>
                  <a:lnTo>
                    <a:pt x="64081" y="30203"/>
                  </a:lnTo>
                  <a:lnTo>
                    <a:pt x="30203" y="64081"/>
                  </a:lnTo>
                  <a:lnTo>
                    <a:pt x="7981" y="107029"/>
                  </a:lnTo>
                  <a:lnTo>
                    <a:pt x="0" y="156463"/>
                  </a:lnTo>
                  <a:lnTo>
                    <a:pt x="0" y="782319"/>
                  </a:lnTo>
                  <a:lnTo>
                    <a:pt x="7981" y="831754"/>
                  </a:lnTo>
                  <a:lnTo>
                    <a:pt x="30203" y="874702"/>
                  </a:lnTo>
                  <a:lnTo>
                    <a:pt x="64081" y="908580"/>
                  </a:lnTo>
                  <a:lnTo>
                    <a:pt x="107029" y="930802"/>
                  </a:lnTo>
                  <a:lnTo>
                    <a:pt x="156464" y="938783"/>
                  </a:lnTo>
                  <a:lnTo>
                    <a:pt x="1579372" y="938783"/>
                  </a:lnTo>
                  <a:lnTo>
                    <a:pt x="1628806" y="930802"/>
                  </a:lnTo>
                  <a:lnTo>
                    <a:pt x="1671754" y="908580"/>
                  </a:lnTo>
                  <a:lnTo>
                    <a:pt x="1705632" y="874702"/>
                  </a:lnTo>
                  <a:lnTo>
                    <a:pt x="1727854" y="831754"/>
                  </a:lnTo>
                  <a:lnTo>
                    <a:pt x="1735836" y="782319"/>
                  </a:lnTo>
                  <a:lnTo>
                    <a:pt x="1735836" y="156463"/>
                  </a:lnTo>
                  <a:lnTo>
                    <a:pt x="1727854" y="107029"/>
                  </a:lnTo>
                  <a:lnTo>
                    <a:pt x="1705632" y="64081"/>
                  </a:lnTo>
                  <a:lnTo>
                    <a:pt x="1671754" y="30203"/>
                  </a:lnTo>
                  <a:lnTo>
                    <a:pt x="1628806" y="7981"/>
                  </a:lnTo>
                  <a:lnTo>
                    <a:pt x="1579372" y="0"/>
                  </a:lnTo>
                  <a:close/>
                </a:path>
              </a:pathLst>
            </a:custGeom>
            <a:solidFill>
              <a:srgbClr val="CCD3E8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3" name="object 20">
              <a:extLst>
                <a:ext uri="{FF2B5EF4-FFF2-40B4-BE49-F238E27FC236}">
                  <a16:creationId xmlns:a16="http://schemas.microsoft.com/office/drawing/2014/main" id="{3D520D33-4506-47C4-AEB7-29E6E99DFA50}"/>
                </a:ext>
              </a:extLst>
            </p:cNvPr>
            <p:cNvSpPr/>
            <p:nvPr/>
          </p:nvSpPr>
          <p:spPr>
            <a:xfrm>
              <a:off x="3573018" y="2960369"/>
              <a:ext cx="1736089" cy="939165"/>
            </a:xfrm>
            <a:custGeom>
              <a:avLst/>
              <a:gdLst/>
              <a:ahLst/>
              <a:cxnLst/>
              <a:rect l="l" t="t" r="r" b="b"/>
              <a:pathLst>
                <a:path w="1736089" h="939164">
                  <a:moveTo>
                    <a:pt x="0" y="156463"/>
                  </a:moveTo>
                  <a:lnTo>
                    <a:pt x="7981" y="107029"/>
                  </a:lnTo>
                  <a:lnTo>
                    <a:pt x="30203" y="64081"/>
                  </a:lnTo>
                  <a:lnTo>
                    <a:pt x="64081" y="30203"/>
                  </a:lnTo>
                  <a:lnTo>
                    <a:pt x="107029" y="7981"/>
                  </a:lnTo>
                  <a:lnTo>
                    <a:pt x="156464" y="0"/>
                  </a:lnTo>
                  <a:lnTo>
                    <a:pt x="1579372" y="0"/>
                  </a:lnTo>
                  <a:lnTo>
                    <a:pt x="1628806" y="7981"/>
                  </a:lnTo>
                  <a:lnTo>
                    <a:pt x="1671754" y="30203"/>
                  </a:lnTo>
                  <a:lnTo>
                    <a:pt x="1705632" y="64081"/>
                  </a:lnTo>
                  <a:lnTo>
                    <a:pt x="1727854" y="107029"/>
                  </a:lnTo>
                  <a:lnTo>
                    <a:pt x="1735836" y="156463"/>
                  </a:lnTo>
                  <a:lnTo>
                    <a:pt x="1735836" y="782319"/>
                  </a:lnTo>
                  <a:lnTo>
                    <a:pt x="1727854" y="831754"/>
                  </a:lnTo>
                  <a:lnTo>
                    <a:pt x="1705632" y="874702"/>
                  </a:lnTo>
                  <a:lnTo>
                    <a:pt x="1671754" y="908580"/>
                  </a:lnTo>
                  <a:lnTo>
                    <a:pt x="1628806" y="930802"/>
                  </a:lnTo>
                  <a:lnTo>
                    <a:pt x="1579372" y="938783"/>
                  </a:lnTo>
                  <a:lnTo>
                    <a:pt x="156464" y="938783"/>
                  </a:lnTo>
                  <a:lnTo>
                    <a:pt x="107029" y="930802"/>
                  </a:lnTo>
                  <a:lnTo>
                    <a:pt x="64081" y="908580"/>
                  </a:lnTo>
                  <a:lnTo>
                    <a:pt x="30203" y="874702"/>
                  </a:lnTo>
                  <a:lnTo>
                    <a:pt x="7981" y="831754"/>
                  </a:lnTo>
                  <a:lnTo>
                    <a:pt x="0" y="782319"/>
                  </a:lnTo>
                  <a:lnTo>
                    <a:pt x="0" y="156463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sp>
        <p:nvSpPr>
          <p:cNvPr id="43" name="object 21">
            <a:extLst>
              <a:ext uri="{FF2B5EF4-FFF2-40B4-BE49-F238E27FC236}">
                <a16:creationId xmlns:a16="http://schemas.microsoft.com/office/drawing/2014/main" id="{08A8726C-A409-4308-B0C7-492AF1B1D3B7}"/>
              </a:ext>
            </a:extLst>
          </p:cNvPr>
          <p:cNvSpPr txBox="1"/>
          <p:nvPr/>
        </p:nvSpPr>
        <p:spPr>
          <a:xfrm>
            <a:off x="6672243" y="2889330"/>
            <a:ext cx="986155" cy="497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100" spc="21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3100" spc="-155" dirty="0">
                <a:solidFill>
                  <a:srgbClr val="FFFFFF"/>
                </a:solidFill>
                <a:latin typeface="Trebuchet MS"/>
                <a:cs typeface="Trebuchet MS"/>
              </a:rPr>
              <a:t>W</a:t>
            </a:r>
            <a:r>
              <a:rPr sz="3100" spc="-235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3100" spc="-30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endParaRPr sz="3100">
              <a:latin typeface="Trebuchet MS"/>
              <a:cs typeface="Trebuchet MS"/>
            </a:endParaRPr>
          </a:p>
        </p:txBody>
      </p:sp>
      <p:grpSp>
        <p:nvGrpSpPr>
          <p:cNvPr id="44" name="object 30">
            <a:extLst>
              <a:ext uri="{FF2B5EF4-FFF2-40B4-BE49-F238E27FC236}">
                <a16:creationId xmlns:a16="http://schemas.microsoft.com/office/drawing/2014/main" id="{EA09344E-8BD2-46BA-BC43-CC8D75B63B63}"/>
              </a:ext>
            </a:extLst>
          </p:cNvPr>
          <p:cNvGrpSpPr/>
          <p:nvPr/>
        </p:nvGrpSpPr>
        <p:grpSpPr>
          <a:xfrm>
            <a:off x="5065693" y="728298"/>
            <a:ext cx="1297305" cy="431800"/>
            <a:chOff x="2340102" y="977645"/>
            <a:chExt cx="1297305" cy="431800"/>
          </a:xfrm>
        </p:grpSpPr>
        <p:sp>
          <p:nvSpPr>
            <p:cNvPr id="50" name="object 31">
              <a:extLst>
                <a:ext uri="{FF2B5EF4-FFF2-40B4-BE49-F238E27FC236}">
                  <a16:creationId xmlns:a16="http://schemas.microsoft.com/office/drawing/2014/main" id="{2BC00209-D32E-42D0-B9D1-58CC3076116C}"/>
                </a:ext>
              </a:extLst>
            </p:cNvPr>
            <p:cNvSpPr/>
            <p:nvPr/>
          </p:nvSpPr>
          <p:spPr>
            <a:xfrm>
              <a:off x="2340102" y="977645"/>
              <a:ext cx="1297305" cy="431800"/>
            </a:xfrm>
            <a:custGeom>
              <a:avLst/>
              <a:gdLst/>
              <a:ahLst/>
              <a:cxnLst/>
              <a:rect l="l" t="t" r="r" b="b"/>
              <a:pathLst>
                <a:path w="1297304" h="431800">
                  <a:moveTo>
                    <a:pt x="1225042" y="0"/>
                  </a:moveTo>
                  <a:lnTo>
                    <a:pt x="71881" y="0"/>
                  </a:lnTo>
                  <a:lnTo>
                    <a:pt x="43880" y="5641"/>
                  </a:lnTo>
                  <a:lnTo>
                    <a:pt x="21034" y="21034"/>
                  </a:lnTo>
                  <a:lnTo>
                    <a:pt x="5641" y="43880"/>
                  </a:lnTo>
                  <a:lnTo>
                    <a:pt x="0" y="71881"/>
                  </a:lnTo>
                  <a:lnTo>
                    <a:pt x="0" y="359409"/>
                  </a:lnTo>
                  <a:lnTo>
                    <a:pt x="5641" y="387411"/>
                  </a:lnTo>
                  <a:lnTo>
                    <a:pt x="21034" y="410257"/>
                  </a:lnTo>
                  <a:lnTo>
                    <a:pt x="43880" y="425650"/>
                  </a:lnTo>
                  <a:lnTo>
                    <a:pt x="71881" y="431291"/>
                  </a:lnTo>
                  <a:lnTo>
                    <a:pt x="1225042" y="431291"/>
                  </a:lnTo>
                  <a:lnTo>
                    <a:pt x="1253043" y="425650"/>
                  </a:lnTo>
                  <a:lnTo>
                    <a:pt x="1275889" y="410257"/>
                  </a:lnTo>
                  <a:lnTo>
                    <a:pt x="1291282" y="387411"/>
                  </a:lnTo>
                  <a:lnTo>
                    <a:pt x="1296924" y="359409"/>
                  </a:lnTo>
                  <a:lnTo>
                    <a:pt x="1296924" y="71881"/>
                  </a:lnTo>
                  <a:lnTo>
                    <a:pt x="1291282" y="43880"/>
                  </a:lnTo>
                  <a:lnTo>
                    <a:pt x="1275889" y="21034"/>
                  </a:lnTo>
                  <a:lnTo>
                    <a:pt x="1253043" y="5641"/>
                  </a:lnTo>
                  <a:lnTo>
                    <a:pt x="1225042" y="0"/>
                  </a:lnTo>
                  <a:close/>
                </a:path>
              </a:pathLst>
            </a:custGeom>
            <a:solidFill>
              <a:srgbClr val="8EC18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1" name="object 32">
              <a:extLst>
                <a:ext uri="{FF2B5EF4-FFF2-40B4-BE49-F238E27FC236}">
                  <a16:creationId xmlns:a16="http://schemas.microsoft.com/office/drawing/2014/main" id="{0D4C90C8-CBC3-4885-8E9C-BC395ED2E138}"/>
                </a:ext>
              </a:extLst>
            </p:cNvPr>
            <p:cNvSpPr/>
            <p:nvPr/>
          </p:nvSpPr>
          <p:spPr>
            <a:xfrm>
              <a:off x="2340102" y="977645"/>
              <a:ext cx="1297305" cy="431800"/>
            </a:xfrm>
            <a:custGeom>
              <a:avLst/>
              <a:gdLst/>
              <a:ahLst/>
              <a:cxnLst/>
              <a:rect l="l" t="t" r="r" b="b"/>
              <a:pathLst>
                <a:path w="1297304" h="431800">
                  <a:moveTo>
                    <a:pt x="0" y="71881"/>
                  </a:moveTo>
                  <a:lnTo>
                    <a:pt x="5641" y="43880"/>
                  </a:lnTo>
                  <a:lnTo>
                    <a:pt x="21034" y="21034"/>
                  </a:lnTo>
                  <a:lnTo>
                    <a:pt x="43880" y="5641"/>
                  </a:lnTo>
                  <a:lnTo>
                    <a:pt x="71881" y="0"/>
                  </a:lnTo>
                  <a:lnTo>
                    <a:pt x="1225042" y="0"/>
                  </a:lnTo>
                  <a:lnTo>
                    <a:pt x="1253043" y="5641"/>
                  </a:lnTo>
                  <a:lnTo>
                    <a:pt x="1275889" y="21034"/>
                  </a:lnTo>
                  <a:lnTo>
                    <a:pt x="1291282" y="43880"/>
                  </a:lnTo>
                  <a:lnTo>
                    <a:pt x="1296924" y="71881"/>
                  </a:lnTo>
                  <a:lnTo>
                    <a:pt x="1296924" y="359409"/>
                  </a:lnTo>
                  <a:lnTo>
                    <a:pt x="1291282" y="387411"/>
                  </a:lnTo>
                  <a:lnTo>
                    <a:pt x="1275889" y="410257"/>
                  </a:lnTo>
                  <a:lnTo>
                    <a:pt x="1253043" y="425650"/>
                  </a:lnTo>
                  <a:lnTo>
                    <a:pt x="1225042" y="431291"/>
                  </a:lnTo>
                  <a:lnTo>
                    <a:pt x="71881" y="431291"/>
                  </a:lnTo>
                  <a:lnTo>
                    <a:pt x="43880" y="425650"/>
                  </a:lnTo>
                  <a:lnTo>
                    <a:pt x="21034" y="410257"/>
                  </a:lnTo>
                  <a:lnTo>
                    <a:pt x="5641" y="387411"/>
                  </a:lnTo>
                  <a:lnTo>
                    <a:pt x="0" y="359409"/>
                  </a:lnTo>
                  <a:lnTo>
                    <a:pt x="0" y="71881"/>
                  </a:lnTo>
                  <a:close/>
                </a:path>
              </a:pathLst>
            </a:custGeom>
            <a:ln w="25908">
              <a:solidFill>
                <a:srgbClr val="8EC182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sp>
        <p:nvSpPr>
          <p:cNvPr id="45" name="object 33">
            <a:extLst>
              <a:ext uri="{FF2B5EF4-FFF2-40B4-BE49-F238E27FC236}">
                <a16:creationId xmlns:a16="http://schemas.microsoft.com/office/drawing/2014/main" id="{98EE1EF5-6443-4896-A87B-CFAF49C4FF23}"/>
              </a:ext>
            </a:extLst>
          </p:cNvPr>
          <p:cNvSpPr txBox="1"/>
          <p:nvPr/>
        </p:nvSpPr>
        <p:spPr>
          <a:xfrm>
            <a:off x="5269908" y="787735"/>
            <a:ext cx="8864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75" dirty="0">
                <a:solidFill>
                  <a:srgbClr val="FFFFFF"/>
                </a:solidFill>
                <a:latin typeface="Trebuchet MS"/>
                <a:cs typeface="Trebuchet MS"/>
              </a:rPr>
              <a:t>Pozitivno</a:t>
            </a:r>
            <a:endParaRPr sz="1800">
              <a:latin typeface="Trebuchet MS"/>
              <a:cs typeface="Trebuchet MS"/>
            </a:endParaRPr>
          </a:p>
        </p:txBody>
      </p:sp>
      <p:grpSp>
        <p:nvGrpSpPr>
          <p:cNvPr id="46" name="object 34">
            <a:extLst>
              <a:ext uri="{FF2B5EF4-FFF2-40B4-BE49-F238E27FC236}">
                <a16:creationId xmlns:a16="http://schemas.microsoft.com/office/drawing/2014/main" id="{8DA290B9-9512-4F61-872D-CC6C05FDBE3E}"/>
              </a:ext>
            </a:extLst>
          </p:cNvPr>
          <p:cNvGrpSpPr/>
          <p:nvPr/>
        </p:nvGrpSpPr>
        <p:grpSpPr>
          <a:xfrm>
            <a:off x="7946053" y="728298"/>
            <a:ext cx="1297305" cy="431800"/>
            <a:chOff x="5220462" y="977645"/>
            <a:chExt cx="1297305" cy="431800"/>
          </a:xfrm>
        </p:grpSpPr>
        <p:sp>
          <p:nvSpPr>
            <p:cNvPr id="48" name="object 35">
              <a:extLst>
                <a:ext uri="{FF2B5EF4-FFF2-40B4-BE49-F238E27FC236}">
                  <a16:creationId xmlns:a16="http://schemas.microsoft.com/office/drawing/2014/main" id="{ECF6FC77-D369-4465-9608-A522DFBAEAC3}"/>
                </a:ext>
              </a:extLst>
            </p:cNvPr>
            <p:cNvSpPr/>
            <p:nvPr/>
          </p:nvSpPr>
          <p:spPr>
            <a:xfrm>
              <a:off x="5220462" y="977645"/>
              <a:ext cx="1297305" cy="431800"/>
            </a:xfrm>
            <a:custGeom>
              <a:avLst/>
              <a:gdLst/>
              <a:ahLst/>
              <a:cxnLst/>
              <a:rect l="l" t="t" r="r" b="b"/>
              <a:pathLst>
                <a:path w="1297304" h="431800">
                  <a:moveTo>
                    <a:pt x="1225041" y="0"/>
                  </a:moveTo>
                  <a:lnTo>
                    <a:pt x="71882" y="0"/>
                  </a:lnTo>
                  <a:lnTo>
                    <a:pt x="43880" y="5641"/>
                  </a:lnTo>
                  <a:lnTo>
                    <a:pt x="21034" y="21034"/>
                  </a:lnTo>
                  <a:lnTo>
                    <a:pt x="5641" y="43880"/>
                  </a:lnTo>
                  <a:lnTo>
                    <a:pt x="0" y="71881"/>
                  </a:lnTo>
                  <a:lnTo>
                    <a:pt x="0" y="359409"/>
                  </a:lnTo>
                  <a:lnTo>
                    <a:pt x="5641" y="387411"/>
                  </a:lnTo>
                  <a:lnTo>
                    <a:pt x="21034" y="410257"/>
                  </a:lnTo>
                  <a:lnTo>
                    <a:pt x="43880" y="425650"/>
                  </a:lnTo>
                  <a:lnTo>
                    <a:pt x="71882" y="431291"/>
                  </a:lnTo>
                  <a:lnTo>
                    <a:pt x="1225041" y="431291"/>
                  </a:lnTo>
                  <a:lnTo>
                    <a:pt x="1253043" y="425650"/>
                  </a:lnTo>
                  <a:lnTo>
                    <a:pt x="1275889" y="410257"/>
                  </a:lnTo>
                  <a:lnTo>
                    <a:pt x="1291282" y="387411"/>
                  </a:lnTo>
                  <a:lnTo>
                    <a:pt x="1296923" y="359409"/>
                  </a:lnTo>
                  <a:lnTo>
                    <a:pt x="1296923" y="71881"/>
                  </a:lnTo>
                  <a:lnTo>
                    <a:pt x="1291282" y="43880"/>
                  </a:lnTo>
                  <a:lnTo>
                    <a:pt x="1275889" y="21034"/>
                  </a:lnTo>
                  <a:lnTo>
                    <a:pt x="1253043" y="5641"/>
                  </a:lnTo>
                  <a:lnTo>
                    <a:pt x="1225041" y="0"/>
                  </a:lnTo>
                  <a:close/>
                </a:path>
              </a:pathLst>
            </a:custGeom>
            <a:solidFill>
              <a:srgbClr val="8EC18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9" name="object 36">
              <a:extLst>
                <a:ext uri="{FF2B5EF4-FFF2-40B4-BE49-F238E27FC236}">
                  <a16:creationId xmlns:a16="http://schemas.microsoft.com/office/drawing/2014/main" id="{191FBEFB-4AC3-41E8-AF3C-E2EDD3771FA1}"/>
                </a:ext>
              </a:extLst>
            </p:cNvPr>
            <p:cNvSpPr/>
            <p:nvPr/>
          </p:nvSpPr>
          <p:spPr>
            <a:xfrm>
              <a:off x="5220462" y="977645"/>
              <a:ext cx="1297305" cy="431800"/>
            </a:xfrm>
            <a:custGeom>
              <a:avLst/>
              <a:gdLst/>
              <a:ahLst/>
              <a:cxnLst/>
              <a:rect l="l" t="t" r="r" b="b"/>
              <a:pathLst>
                <a:path w="1297304" h="431800">
                  <a:moveTo>
                    <a:pt x="0" y="71881"/>
                  </a:moveTo>
                  <a:lnTo>
                    <a:pt x="5641" y="43880"/>
                  </a:lnTo>
                  <a:lnTo>
                    <a:pt x="21034" y="21034"/>
                  </a:lnTo>
                  <a:lnTo>
                    <a:pt x="43880" y="5641"/>
                  </a:lnTo>
                  <a:lnTo>
                    <a:pt x="71882" y="0"/>
                  </a:lnTo>
                  <a:lnTo>
                    <a:pt x="1225041" y="0"/>
                  </a:lnTo>
                  <a:lnTo>
                    <a:pt x="1253043" y="5641"/>
                  </a:lnTo>
                  <a:lnTo>
                    <a:pt x="1275889" y="21034"/>
                  </a:lnTo>
                  <a:lnTo>
                    <a:pt x="1291282" y="43880"/>
                  </a:lnTo>
                  <a:lnTo>
                    <a:pt x="1296923" y="71881"/>
                  </a:lnTo>
                  <a:lnTo>
                    <a:pt x="1296923" y="359409"/>
                  </a:lnTo>
                  <a:lnTo>
                    <a:pt x="1291282" y="387411"/>
                  </a:lnTo>
                  <a:lnTo>
                    <a:pt x="1275889" y="410257"/>
                  </a:lnTo>
                  <a:lnTo>
                    <a:pt x="1253043" y="425650"/>
                  </a:lnTo>
                  <a:lnTo>
                    <a:pt x="1225041" y="431291"/>
                  </a:lnTo>
                  <a:lnTo>
                    <a:pt x="71882" y="431291"/>
                  </a:lnTo>
                  <a:lnTo>
                    <a:pt x="43880" y="425650"/>
                  </a:lnTo>
                  <a:lnTo>
                    <a:pt x="21034" y="410257"/>
                  </a:lnTo>
                  <a:lnTo>
                    <a:pt x="5641" y="387411"/>
                  </a:lnTo>
                  <a:lnTo>
                    <a:pt x="0" y="359409"/>
                  </a:lnTo>
                  <a:lnTo>
                    <a:pt x="0" y="71881"/>
                  </a:lnTo>
                  <a:close/>
                </a:path>
              </a:pathLst>
            </a:custGeom>
            <a:ln w="25908">
              <a:solidFill>
                <a:srgbClr val="8EC182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sp>
        <p:nvSpPr>
          <p:cNvPr id="47" name="object 37">
            <a:extLst>
              <a:ext uri="{FF2B5EF4-FFF2-40B4-BE49-F238E27FC236}">
                <a16:creationId xmlns:a16="http://schemas.microsoft.com/office/drawing/2014/main" id="{CAF6EA65-7235-41E2-B45F-7492E7CC8011}"/>
              </a:ext>
            </a:extLst>
          </p:cNvPr>
          <p:cNvSpPr txBox="1"/>
          <p:nvPr/>
        </p:nvSpPr>
        <p:spPr>
          <a:xfrm>
            <a:off x="8095658" y="787735"/>
            <a:ext cx="9969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3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1800" spc="-70" dirty="0">
                <a:solidFill>
                  <a:srgbClr val="FFFFFF"/>
                </a:solidFill>
                <a:latin typeface="Trebuchet MS"/>
                <a:cs typeface="Trebuchet MS"/>
              </a:rPr>
              <a:t>egat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800" spc="-75" dirty="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sz="1800" spc="-20" dirty="0">
                <a:solidFill>
                  <a:srgbClr val="FFFFFF"/>
                </a:solidFill>
                <a:latin typeface="Trebuchet MS"/>
                <a:cs typeface="Trebuchet MS"/>
              </a:rPr>
              <a:t>no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62" name="Title 1">
            <a:extLst>
              <a:ext uri="{FF2B5EF4-FFF2-40B4-BE49-F238E27FC236}">
                <a16:creationId xmlns:a16="http://schemas.microsoft.com/office/drawing/2014/main" id="{5D38418A-BA51-4AF7-B624-BDDB29DF506E}"/>
              </a:ext>
            </a:extLst>
          </p:cNvPr>
          <p:cNvSpPr txBox="1">
            <a:spLocks/>
          </p:cNvSpPr>
          <p:nvPr/>
        </p:nvSpPr>
        <p:spPr>
          <a:xfrm>
            <a:off x="34417" y="33663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/>
              <a:t>  </a:t>
            </a:r>
            <a:endParaRPr lang="en-GB" dirty="0"/>
          </a:p>
        </p:txBody>
      </p:sp>
      <p:grpSp>
        <p:nvGrpSpPr>
          <p:cNvPr id="63" name="object 30">
            <a:extLst>
              <a:ext uri="{FF2B5EF4-FFF2-40B4-BE49-F238E27FC236}">
                <a16:creationId xmlns:a16="http://schemas.microsoft.com/office/drawing/2014/main" id="{844C70CD-2E90-4482-8167-90522F48BBFF}"/>
              </a:ext>
            </a:extLst>
          </p:cNvPr>
          <p:cNvGrpSpPr/>
          <p:nvPr/>
        </p:nvGrpSpPr>
        <p:grpSpPr>
          <a:xfrm>
            <a:off x="2592925" y="2271103"/>
            <a:ext cx="1297305" cy="431800"/>
            <a:chOff x="2340102" y="977645"/>
            <a:chExt cx="1297305" cy="431800"/>
          </a:xfrm>
        </p:grpSpPr>
        <p:sp>
          <p:nvSpPr>
            <p:cNvPr id="64" name="object 31">
              <a:extLst>
                <a:ext uri="{FF2B5EF4-FFF2-40B4-BE49-F238E27FC236}">
                  <a16:creationId xmlns:a16="http://schemas.microsoft.com/office/drawing/2014/main" id="{98707D56-739D-4CC1-B417-963416BEB3E9}"/>
                </a:ext>
              </a:extLst>
            </p:cNvPr>
            <p:cNvSpPr/>
            <p:nvPr/>
          </p:nvSpPr>
          <p:spPr>
            <a:xfrm>
              <a:off x="2340102" y="977645"/>
              <a:ext cx="1297305" cy="431800"/>
            </a:xfrm>
            <a:custGeom>
              <a:avLst/>
              <a:gdLst/>
              <a:ahLst/>
              <a:cxnLst/>
              <a:rect l="l" t="t" r="r" b="b"/>
              <a:pathLst>
                <a:path w="1297304" h="431800">
                  <a:moveTo>
                    <a:pt x="1225042" y="0"/>
                  </a:moveTo>
                  <a:lnTo>
                    <a:pt x="71881" y="0"/>
                  </a:lnTo>
                  <a:lnTo>
                    <a:pt x="43880" y="5641"/>
                  </a:lnTo>
                  <a:lnTo>
                    <a:pt x="21034" y="21034"/>
                  </a:lnTo>
                  <a:lnTo>
                    <a:pt x="5641" y="43880"/>
                  </a:lnTo>
                  <a:lnTo>
                    <a:pt x="0" y="71881"/>
                  </a:lnTo>
                  <a:lnTo>
                    <a:pt x="0" y="359409"/>
                  </a:lnTo>
                  <a:lnTo>
                    <a:pt x="5641" y="387411"/>
                  </a:lnTo>
                  <a:lnTo>
                    <a:pt x="21034" y="410257"/>
                  </a:lnTo>
                  <a:lnTo>
                    <a:pt x="43880" y="425650"/>
                  </a:lnTo>
                  <a:lnTo>
                    <a:pt x="71881" y="431291"/>
                  </a:lnTo>
                  <a:lnTo>
                    <a:pt x="1225042" y="431291"/>
                  </a:lnTo>
                  <a:lnTo>
                    <a:pt x="1253043" y="425650"/>
                  </a:lnTo>
                  <a:lnTo>
                    <a:pt x="1275889" y="410257"/>
                  </a:lnTo>
                  <a:lnTo>
                    <a:pt x="1291282" y="387411"/>
                  </a:lnTo>
                  <a:lnTo>
                    <a:pt x="1296924" y="359409"/>
                  </a:lnTo>
                  <a:lnTo>
                    <a:pt x="1296924" y="71881"/>
                  </a:lnTo>
                  <a:lnTo>
                    <a:pt x="1291282" y="43880"/>
                  </a:lnTo>
                  <a:lnTo>
                    <a:pt x="1275889" y="21034"/>
                  </a:lnTo>
                  <a:lnTo>
                    <a:pt x="1253043" y="5641"/>
                  </a:lnTo>
                  <a:lnTo>
                    <a:pt x="1225042" y="0"/>
                  </a:lnTo>
                  <a:close/>
                </a:path>
              </a:pathLst>
            </a:custGeom>
            <a:solidFill>
              <a:srgbClr val="8EC18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5" name="object 32">
              <a:extLst>
                <a:ext uri="{FF2B5EF4-FFF2-40B4-BE49-F238E27FC236}">
                  <a16:creationId xmlns:a16="http://schemas.microsoft.com/office/drawing/2014/main" id="{AFDAF25A-C359-4891-A710-F583FAF8522A}"/>
                </a:ext>
              </a:extLst>
            </p:cNvPr>
            <p:cNvSpPr/>
            <p:nvPr/>
          </p:nvSpPr>
          <p:spPr>
            <a:xfrm>
              <a:off x="2340102" y="977645"/>
              <a:ext cx="1297305" cy="431800"/>
            </a:xfrm>
            <a:custGeom>
              <a:avLst/>
              <a:gdLst/>
              <a:ahLst/>
              <a:cxnLst/>
              <a:rect l="l" t="t" r="r" b="b"/>
              <a:pathLst>
                <a:path w="1297304" h="431800">
                  <a:moveTo>
                    <a:pt x="0" y="71881"/>
                  </a:moveTo>
                  <a:lnTo>
                    <a:pt x="5641" y="43880"/>
                  </a:lnTo>
                  <a:lnTo>
                    <a:pt x="21034" y="21034"/>
                  </a:lnTo>
                  <a:lnTo>
                    <a:pt x="43880" y="5641"/>
                  </a:lnTo>
                  <a:lnTo>
                    <a:pt x="71881" y="0"/>
                  </a:lnTo>
                  <a:lnTo>
                    <a:pt x="1225042" y="0"/>
                  </a:lnTo>
                  <a:lnTo>
                    <a:pt x="1253043" y="5641"/>
                  </a:lnTo>
                  <a:lnTo>
                    <a:pt x="1275889" y="21034"/>
                  </a:lnTo>
                  <a:lnTo>
                    <a:pt x="1291282" y="43880"/>
                  </a:lnTo>
                  <a:lnTo>
                    <a:pt x="1296924" y="71881"/>
                  </a:lnTo>
                  <a:lnTo>
                    <a:pt x="1296924" y="359409"/>
                  </a:lnTo>
                  <a:lnTo>
                    <a:pt x="1291282" y="387411"/>
                  </a:lnTo>
                  <a:lnTo>
                    <a:pt x="1275889" y="410257"/>
                  </a:lnTo>
                  <a:lnTo>
                    <a:pt x="1253043" y="425650"/>
                  </a:lnTo>
                  <a:lnTo>
                    <a:pt x="1225042" y="431291"/>
                  </a:lnTo>
                  <a:lnTo>
                    <a:pt x="71881" y="431291"/>
                  </a:lnTo>
                  <a:lnTo>
                    <a:pt x="43880" y="425650"/>
                  </a:lnTo>
                  <a:lnTo>
                    <a:pt x="21034" y="410257"/>
                  </a:lnTo>
                  <a:lnTo>
                    <a:pt x="5641" y="387411"/>
                  </a:lnTo>
                  <a:lnTo>
                    <a:pt x="0" y="359409"/>
                  </a:lnTo>
                  <a:lnTo>
                    <a:pt x="0" y="71881"/>
                  </a:lnTo>
                  <a:close/>
                </a:path>
              </a:pathLst>
            </a:custGeom>
            <a:ln w="25908">
              <a:solidFill>
                <a:srgbClr val="8EC182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sp>
        <p:nvSpPr>
          <p:cNvPr id="66" name="object 33">
            <a:extLst>
              <a:ext uri="{FF2B5EF4-FFF2-40B4-BE49-F238E27FC236}">
                <a16:creationId xmlns:a16="http://schemas.microsoft.com/office/drawing/2014/main" id="{EA348880-36D9-41E5-B988-5A7F040A7F85}"/>
              </a:ext>
            </a:extLst>
          </p:cNvPr>
          <p:cNvSpPr txBox="1"/>
          <p:nvPr/>
        </p:nvSpPr>
        <p:spPr>
          <a:xfrm>
            <a:off x="2798347" y="2342113"/>
            <a:ext cx="108853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hr-HR" spc="-75" dirty="0">
                <a:solidFill>
                  <a:srgbClr val="FFFFFF"/>
                </a:solidFill>
                <a:latin typeface="Trebuchet MS"/>
                <a:cs typeface="Trebuchet MS"/>
              </a:rPr>
              <a:t>Unutarnje</a:t>
            </a:r>
            <a:endParaRPr sz="1800" dirty="0">
              <a:latin typeface="Trebuchet MS"/>
              <a:cs typeface="Trebuchet MS"/>
            </a:endParaRPr>
          </a:p>
        </p:txBody>
      </p:sp>
      <p:grpSp>
        <p:nvGrpSpPr>
          <p:cNvPr id="67" name="object 34">
            <a:extLst>
              <a:ext uri="{FF2B5EF4-FFF2-40B4-BE49-F238E27FC236}">
                <a16:creationId xmlns:a16="http://schemas.microsoft.com/office/drawing/2014/main" id="{0256FFD0-57B3-422C-B9FB-DA67D0999A6A}"/>
              </a:ext>
            </a:extLst>
          </p:cNvPr>
          <p:cNvGrpSpPr/>
          <p:nvPr/>
        </p:nvGrpSpPr>
        <p:grpSpPr>
          <a:xfrm>
            <a:off x="2592925" y="3935276"/>
            <a:ext cx="1297305" cy="431800"/>
            <a:chOff x="5220462" y="977645"/>
            <a:chExt cx="1297305" cy="431800"/>
          </a:xfrm>
        </p:grpSpPr>
        <p:sp>
          <p:nvSpPr>
            <p:cNvPr id="68" name="object 35">
              <a:extLst>
                <a:ext uri="{FF2B5EF4-FFF2-40B4-BE49-F238E27FC236}">
                  <a16:creationId xmlns:a16="http://schemas.microsoft.com/office/drawing/2014/main" id="{79402438-3AC6-45A1-B730-5F186378B834}"/>
                </a:ext>
              </a:extLst>
            </p:cNvPr>
            <p:cNvSpPr/>
            <p:nvPr/>
          </p:nvSpPr>
          <p:spPr>
            <a:xfrm>
              <a:off x="5220462" y="977645"/>
              <a:ext cx="1297305" cy="431800"/>
            </a:xfrm>
            <a:custGeom>
              <a:avLst/>
              <a:gdLst/>
              <a:ahLst/>
              <a:cxnLst/>
              <a:rect l="l" t="t" r="r" b="b"/>
              <a:pathLst>
                <a:path w="1297304" h="431800">
                  <a:moveTo>
                    <a:pt x="1225041" y="0"/>
                  </a:moveTo>
                  <a:lnTo>
                    <a:pt x="71882" y="0"/>
                  </a:lnTo>
                  <a:lnTo>
                    <a:pt x="43880" y="5641"/>
                  </a:lnTo>
                  <a:lnTo>
                    <a:pt x="21034" y="21034"/>
                  </a:lnTo>
                  <a:lnTo>
                    <a:pt x="5641" y="43880"/>
                  </a:lnTo>
                  <a:lnTo>
                    <a:pt x="0" y="71881"/>
                  </a:lnTo>
                  <a:lnTo>
                    <a:pt x="0" y="359409"/>
                  </a:lnTo>
                  <a:lnTo>
                    <a:pt x="5641" y="387411"/>
                  </a:lnTo>
                  <a:lnTo>
                    <a:pt x="21034" y="410257"/>
                  </a:lnTo>
                  <a:lnTo>
                    <a:pt x="43880" y="425650"/>
                  </a:lnTo>
                  <a:lnTo>
                    <a:pt x="71882" y="431291"/>
                  </a:lnTo>
                  <a:lnTo>
                    <a:pt x="1225041" y="431291"/>
                  </a:lnTo>
                  <a:lnTo>
                    <a:pt x="1253043" y="425650"/>
                  </a:lnTo>
                  <a:lnTo>
                    <a:pt x="1275889" y="410257"/>
                  </a:lnTo>
                  <a:lnTo>
                    <a:pt x="1291282" y="387411"/>
                  </a:lnTo>
                  <a:lnTo>
                    <a:pt x="1296923" y="359409"/>
                  </a:lnTo>
                  <a:lnTo>
                    <a:pt x="1296923" y="71881"/>
                  </a:lnTo>
                  <a:lnTo>
                    <a:pt x="1291282" y="43880"/>
                  </a:lnTo>
                  <a:lnTo>
                    <a:pt x="1275889" y="21034"/>
                  </a:lnTo>
                  <a:lnTo>
                    <a:pt x="1253043" y="5641"/>
                  </a:lnTo>
                  <a:lnTo>
                    <a:pt x="1225041" y="0"/>
                  </a:lnTo>
                  <a:close/>
                </a:path>
              </a:pathLst>
            </a:custGeom>
            <a:solidFill>
              <a:srgbClr val="8EC18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9" name="object 36">
              <a:extLst>
                <a:ext uri="{FF2B5EF4-FFF2-40B4-BE49-F238E27FC236}">
                  <a16:creationId xmlns:a16="http://schemas.microsoft.com/office/drawing/2014/main" id="{DBE89965-A1F3-4639-B5AF-7C428B60A836}"/>
                </a:ext>
              </a:extLst>
            </p:cNvPr>
            <p:cNvSpPr/>
            <p:nvPr/>
          </p:nvSpPr>
          <p:spPr>
            <a:xfrm>
              <a:off x="5220462" y="977645"/>
              <a:ext cx="1297305" cy="431800"/>
            </a:xfrm>
            <a:custGeom>
              <a:avLst/>
              <a:gdLst/>
              <a:ahLst/>
              <a:cxnLst/>
              <a:rect l="l" t="t" r="r" b="b"/>
              <a:pathLst>
                <a:path w="1297304" h="431800">
                  <a:moveTo>
                    <a:pt x="0" y="71881"/>
                  </a:moveTo>
                  <a:lnTo>
                    <a:pt x="5641" y="43880"/>
                  </a:lnTo>
                  <a:lnTo>
                    <a:pt x="21034" y="21034"/>
                  </a:lnTo>
                  <a:lnTo>
                    <a:pt x="43880" y="5641"/>
                  </a:lnTo>
                  <a:lnTo>
                    <a:pt x="71882" y="0"/>
                  </a:lnTo>
                  <a:lnTo>
                    <a:pt x="1225041" y="0"/>
                  </a:lnTo>
                  <a:lnTo>
                    <a:pt x="1253043" y="5641"/>
                  </a:lnTo>
                  <a:lnTo>
                    <a:pt x="1275889" y="21034"/>
                  </a:lnTo>
                  <a:lnTo>
                    <a:pt x="1291282" y="43880"/>
                  </a:lnTo>
                  <a:lnTo>
                    <a:pt x="1296923" y="71881"/>
                  </a:lnTo>
                  <a:lnTo>
                    <a:pt x="1296923" y="359409"/>
                  </a:lnTo>
                  <a:lnTo>
                    <a:pt x="1291282" y="387411"/>
                  </a:lnTo>
                  <a:lnTo>
                    <a:pt x="1275889" y="410257"/>
                  </a:lnTo>
                  <a:lnTo>
                    <a:pt x="1253043" y="425650"/>
                  </a:lnTo>
                  <a:lnTo>
                    <a:pt x="1225041" y="431291"/>
                  </a:lnTo>
                  <a:lnTo>
                    <a:pt x="71882" y="431291"/>
                  </a:lnTo>
                  <a:lnTo>
                    <a:pt x="43880" y="425650"/>
                  </a:lnTo>
                  <a:lnTo>
                    <a:pt x="21034" y="410257"/>
                  </a:lnTo>
                  <a:lnTo>
                    <a:pt x="5641" y="387411"/>
                  </a:lnTo>
                  <a:lnTo>
                    <a:pt x="0" y="359409"/>
                  </a:lnTo>
                  <a:lnTo>
                    <a:pt x="0" y="71881"/>
                  </a:lnTo>
                  <a:close/>
                </a:path>
              </a:pathLst>
            </a:custGeom>
            <a:ln w="25908">
              <a:solidFill>
                <a:srgbClr val="8EC182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sp>
        <p:nvSpPr>
          <p:cNvPr id="70" name="object 37">
            <a:extLst>
              <a:ext uri="{FF2B5EF4-FFF2-40B4-BE49-F238E27FC236}">
                <a16:creationId xmlns:a16="http://schemas.microsoft.com/office/drawing/2014/main" id="{9C216FC6-9ECA-4CFE-9C46-409B341BB4D3}"/>
              </a:ext>
            </a:extLst>
          </p:cNvPr>
          <p:cNvSpPr txBox="1"/>
          <p:nvPr/>
        </p:nvSpPr>
        <p:spPr>
          <a:xfrm>
            <a:off x="2872864" y="3982163"/>
            <a:ext cx="9969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hr-HR" spc="30" dirty="0">
                <a:solidFill>
                  <a:srgbClr val="FFFFFF"/>
                </a:solidFill>
                <a:latin typeface="Trebuchet MS"/>
                <a:cs typeface="Trebuchet MS"/>
              </a:rPr>
              <a:t>Vanjsko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71" name="Title 1">
            <a:extLst>
              <a:ext uri="{FF2B5EF4-FFF2-40B4-BE49-F238E27FC236}">
                <a16:creationId xmlns:a16="http://schemas.microsoft.com/office/drawing/2014/main" id="{EC725CDF-92BB-4B46-9A1C-8E1E150AC005}"/>
              </a:ext>
            </a:extLst>
          </p:cNvPr>
          <p:cNvSpPr txBox="1">
            <a:spLocks/>
          </p:cNvSpPr>
          <p:nvPr/>
        </p:nvSpPr>
        <p:spPr>
          <a:xfrm>
            <a:off x="34417" y="478347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/>
              <a:t>  </a:t>
            </a:r>
            <a:endParaRPr lang="en-GB" dirty="0"/>
          </a:p>
        </p:txBody>
      </p:sp>
      <p:sp>
        <p:nvSpPr>
          <p:cNvPr id="72" name="Elipsa 4">
            <a:extLst>
              <a:ext uri="{FF2B5EF4-FFF2-40B4-BE49-F238E27FC236}">
                <a16:creationId xmlns:a16="http://schemas.microsoft.com/office/drawing/2014/main" id="{61743E52-87ED-4A0E-B465-60454A73AE51}"/>
              </a:ext>
            </a:extLst>
          </p:cNvPr>
          <p:cNvSpPr/>
          <p:nvPr/>
        </p:nvSpPr>
        <p:spPr>
          <a:xfrm>
            <a:off x="0" y="741335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73" name="Pravokutnik 5">
            <a:extLst>
              <a:ext uri="{FF2B5EF4-FFF2-40B4-BE49-F238E27FC236}">
                <a16:creationId xmlns:a16="http://schemas.microsoft.com/office/drawing/2014/main" id="{3F409CBD-46EA-4813-AB51-D3793BE86C78}"/>
              </a:ext>
            </a:extLst>
          </p:cNvPr>
          <p:cNvSpPr/>
          <p:nvPr/>
        </p:nvSpPr>
        <p:spPr>
          <a:xfrm>
            <a:off x="-119388" y="74133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  <p:pic>
        <p:nvPicPr>
          <p:cNvPr id="74" name="Slika 3">
            <a:extLst>
              <a:ext uri="{FF2B5EF4-FFF2-40B4-BE49-F238E27FC236}">
                <a16:creationId xmlns:a16="http://schemas.microsoft.com/office/drawing/2014/main" id="{D3221E5A-379A-4C48-AE39-28FFA7072A0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915" y="6059141"/>
            <a:ext cx="2948655" cy="8802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5039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4">
            <a:extLst>
              <a:ext uri="{FF2B5EF4-FFF2-40B4-BE49-F238E27FC236}">
                <a16:creationId xmlns:a16="http://schemas.microsoft.com/office/drawing/2014/main" id="{593DB50C-81C5-452F-ABD8-C3935D929964}"/>
              </a:ext>
            </a:extLst>
          </p:cNvPr>
          <p:cNvSpPr/>
          <p:nvPr/>
        </p:nvSpPr>
        <p:spPr>
          <a:xfrm>
            <a:off x="6147055" y="3658091"/>
            <a:ext cx="4102608" cy="2636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34B9FA95-8589-4348-9EF7-460960F60CC0}"/>
              </a:ext>
            </a:extLst>
          </p:cNvPr>
          <p:cNvSpPr txBox="1"/>
          <p:nvPr/>
        </p:nvSpPr>
        <p:spPr>
          <a:xfrm>
            <a:off x="8003985" y="4402251"/>
            <a:ext cx="2416810" cy="18208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38455" indent="-326390">
              <a:lnSpc>
                <a:spcPct val="100000"/>
              </a:lnSpc>
              <a:spcBef>
                <a:spcPts val="100"/>
              </a:spcBef>
              <a:buChar char="•"/>
              <a:tabLst>
                <a:tab pos="338455" algn="l"/>
                <a:tab pos="339090" algn="l"/>
              </a:tabLst>
            </a:pP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pad kupovne</a:t>
            </a:r>
            <a:r>
              <a:rPr sz="1600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moći</a:t>
            </a:r>
            <a:endParaRPr sz="1600" dirty="0">
              <a:latin typeface="Arial"/>
              <a:cs typeface="Arial"/>
            </a:endParaRPr>
          </a:p>
          <a:p>
            <a:pPr marL="127000" indent="-114300">
              <a:lnSpc>
                <a:spcPct val="100000"/>
              </a:lnSpc>
              <a:spcBef>
                <a:spcPts val="10"/>
              </a:spcBef>
              <a:buChar char="•"/>
              <a:tabLst>
                <a:tab pos="127000" algn="l"/>
              </a:tabLst>
            </a:pP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smanjen</a:t>
            </a:r>
            <a:r>
              <a:rPr sz="1600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budžet</a:t>
            </a:r>
            <a:endParaRPr sz="1600" dirty="0">
              <a:latin typeface="Arial"/>
              <a:cs typeface="Arial"/>
            </a:endParaRPr>
          </a:p>
          <a:p>
            <a:pPr marL="127000" indent="-114300">
              <a:lnSpc>
                <a:spcPct val="100000"/>
              </a:lnSpc>
              <a:buChar char="•"/>
              <a:tabLst>
                <a:tab pos="127000" algn="l"/>
              </a:tabLst>
            </a:pP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gubitak</a:t>
            </a:r>
            <a:r>
              <a:rPr sz="1600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reputacije</a:t>
            </a:r>
            <a:endParaRPr sz="1600" dirty="0">
              <a:latin typeface="Arial"/>
              <a:cs typeface="Arial"/>
            </a:endParaRPr>
          </a:p>
          <a:p>
            <a:pPr marL="127000" marR="5080" indent="-114300">
              <a:lnSpc>
                <a:spcPts val="1250"/>
              </a:lnSpc>
              <a:spcBef>
                <a:spcPts val="215"/>
              </a:spcBef>
              <a:buChar char="•"/>
              <a:tabLst>
                <a:tab pos="127000" algn="l"/>
              </a:tabLst>
            </a:pP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napovoljna 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ekonomska 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situacija</a:t>
            </a:r>
            <a:r>
              <a:rPr sz="1600" spc="-7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u  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državi</a:t>
            </a:r>
            <a:endParaRPr sz="1600" dirty="0">
              <a:latin typeface="Arial"/>
              <a:cs typeface="Arial"/>
            </a:endParaRPr>
          </a:p>
          <a:p>
            <a:pPr marL="127000" indent="-114300">
              <a:lnSpc>
                <a:spcPts val="1430"/>
              </a:lnSpc>
              <a:buChar char="•"/>
              <a:tabLst>
                <a:tab pos="127000" algn="l"/>
              </a:tabLst>
            </a:pP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nepovjerenje</a:t>
            </a:r>
            <a:r>
              <a:rPr sz="1600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klijenata</a:t>
            </a:r>
            <a:endParaRPr sz="1600" dirty="0">
              <a:latin typeface="Arial"/>
              <a:cs typeface="Arial"/>
            </a:endParaRPr>
          </a:p>
          <a:p>
            <a:pPr marL="127000" marR="207645" indent="-114300">
              <a:lnSpc>
                <a:spcPts val="1250"/>
              </a:lnSpc>
              <a:spcBef>
                <a:spcPts val="210"/>
              </a:spcBef>
              <a:buChar char="•"/>
              <a:tabLst>
                <a:tab pos="127000" algn="l"/>
              </a:tabLst>
            </a:pP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nemogućnost držanja 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koraka</a:t>
            </a:r>
            <a:r>
              <a:rPr sz="1600" spc="-7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s  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razvojem novih usluga i</a:t>
            </a:r>
            <a:r>
              <a:rPr sz="1600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ideja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id="{63E6D629-3BFE-4D2B-AD54-8254D9ED3C34}"/>
              </a:ext>
            </a:extLst>
          </p:cNvPr>
          <p:cNvSpPr/>
          <p:nvPr/>
        </p:nvSpPr>
        <p:spPr>
          <a:xfrm>
            <a:off x="1817371" y="3679445"/>
            <a:ext cx="4102608" cy="2636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6" name="object 5">
            <a:extLst>
              <a:ext uri="{FF2B5EF4-FFF2-40B4-BE49-F238E27FC236}">
                <a16:creationId xmlns:a16="http://schemas.microsoft.com/office/drawing/2014/main" id="{82771525-9356-41D2-A2D6-688A5D1A3BFA}"/>
              </a:ext>
            </a:extLst>
          </p:cNvPr>
          <p:cNvSpPr txBox="1"/>
          <p:nvPr/>
        </p:nvSpPr>
        <p:spPr>
          <a:xfrm>
            <a:off x="1979487" y="4359023"/>
            <a:ext cx="2634615" cy="18184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0" indent="-114300">
              <a:lnSpc>
                <a:spcPct val="100000"/>
              </a:lnSpc>
              <a:spcBef>
                <a:spcPts val="100"/>
              </a:spcBef>
              <a:buChar char="•"/>
              <a:tabLst>
                <a:tab pos="127000" algn="l"/>
              </a:tabLst>
            </a:pP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Slaba inovativnost</a:t>
            </a:r>
            <a:r>
              <a:rPr sz="1600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konkurencije</a:t>
            </a:r>
            <a:endParaRPr sz="1600" dirty="0">
              <a:latin typeface="Arial"/>
              <a:cs typeface="Arial"/>
            </a:endParaRPr>
          </a:p>
          <a:p>
            <a:pPr marL="127000" marR="264795" indent="-114300">
              <a:lnSpc>
                <a:spcPts val="1450"/>
              </a:lnSpc>
              <a:spcBef>
                <a:spcPts val="244"/>
              </a:spcBef>
              <a:buChar char="•"/>
              <a:tabLst>
                <a:tab pos="127000" algn="l"/>
              </a:tabLst>
            </a:pP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inovativnost naših 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usluga 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na  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tržištu</a:t>
            </a:r>
            <a:endParaRPr sz="1600" dirty="0">
              <a:latin typeface="Arial"/>
              <a:cs typeface="Arial"/>
            </a:endParaRPr>
          </a:p>
          <a:p>
            <a:pPr marL="127000" indent="-114300">
              <a:lnSpc>
                <a:spcPts val="1565"/>
              </a:lnSpc>
              <a:buChar char="•"/>
              <a:tabLst>
                <a:tab pos="127000" algn="l"/>
              </a:tabLst>
            </a:pP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veća potražnja 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za</a:t>
            </a:r>
            <a:r>
              <a:rPr sz="1600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našim</a:t>
            </a:r>
            <a:endParaRPr sz="1600" dirty="0">
              <a:latin typeface="Arial"/>
              <a:cs typeface="Arial"/>
            </a:endParaRPr>
          </a:p>
          <a:p>
            <a:pPr marL="127000">
              <a:lnSpc>
                <a:spcPts val="1565"/>
              </a:lnSpc>
            </a:pP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uslugama</a:t>
            </a:r>
            <a:endParaRPr sz="1600" dirty="0">
              <a:latin typeface="Arial"/>
              <a:cs typeface="Arial"/>
            </a:endParaRPr>
          </a:p>
          <a:p>
            <a:pPr marL="127000" indent="-114300">
              <a:lnSpc>
                <a:spcPct val="100000"/>
              </a:lnSpc>
              <a:spcBef>
                <a:spcPts val="15"/>
              </a:spcBef>
              <a:buChar char="•"/>
              <a:tabLst>
                <a:tab pos="127000" algn="l"/>
              </a:tabLst>
            </a:pP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nove 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želje 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i potrebe</a:t>
            </a:r>
            <a:r>
              <a:rPr sz="1600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klijenata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7" name="object 6">
            <a:extLst>
              <a:ext uri="{FF2B5EF4-FFF2-40B4-BE49-F238E27FC236}">
                <a16:creationId xmlns:a16="http://schemas.microsoft.com/office/drawing/2014/main" id="{AD63D31D-30AA-42ED-B47F-4A5A1EFBB0CB}"/>
              </a:ext>
            </a:extLst>
          </p:cNvPr>
          <p:cNvSpPr/>
          <p:nvPr/>
        </p:nvSpPr>
        <p:spPr>
          <a:xfrm>
            <a:off x="6328410" y="549148"/>
            <a:ext cx="4076700" cy="20162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8" name="object 7">
            <a:extLst>
              <a:ext uri="{FF2B5EF4-FFF2-40B4-BE49-F238E27FC236}">
                <a16:creationId xmlns:a16="http://schemas.microsoft.com/office/drawing/2014/main" id="{7EC2B510-B751-4062-A4A0-E1C53411A5F1}"/>
              </a:ext>
            </a:extLst>
          </p:cNvPr>
          <p:cNvSpPr txBox="1"/>
          <p:nvPr/>
        </p:nvSpPr>
        <p:spPr>
          <a:xfrm>
            <a:off x="7649210" y="616586"/>
            <a:ext cx="2399665" cy="10052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4785" indent="-172720">
              <a:lnSpc>
                <a:spcPct val="100000"/>
              </a:lnSpc>
              <a:spcBef>
                <a:spcPts val="95"/>
              </a:spcBef>
              <a:buChar char="•"/>
              <a:tabLst>
                <a:tab pos="185420" algn="l"/>
              </a:tabLst>
            </a:pP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visoki troškovi</a:t>
            </a:r>
            <a:r>
              <a:rPr sz="1600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promocije</a:t>
            </a:r>
            <a:endParaRPr sz="1600">
              <a:latin typeface="Arial"/>
              <a:cs typeface="Arial"/>
            </a:endParaRPr>
          </a:p>
          <a:p>
            <a:pPr marL="184785" indent="-172720">
              <a:lnSpc>
                <a:spcPct val="100000"/>
              </a:lnSpc>
              <a:spcBef>
                <a:spcPts val="10"/>
              </a:spcBef>
              <a:buChar char="•"/>
              <a:tabLst>
                <a:tab pos="185420" algn="l"/>
              </a:tabLst>
            </a:pP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niski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publicitet</a:t>
            </a:r>
            <a:endParaRPr sz="1600">
              <a:latin typeface="Arial"/>
              <a:cs typeface="Arial"/>
            </a:endParaRPr>
          </a:p>
          <a:p>
            <a:pPr marL="184785" indent="-172720">
              <a:lnSpc>
                <a:spcPct val="100000"/>
              </a:lnSpc>
              <a:spcBef>
                <a:spcPts val="15"/>
              </a:spcBef>
              <a:buChar char="•"/>
              <a:tabLst>
                <a:tab pos="185420" algn="l"/>
              </a:tabLst>
            </a:pP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nedostatak nekih</a:t>
            </a:r>
            <a:r>
              <a:rPr sz="1600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usluga</a:t>
            </a:r>
            <a:endParaRPr sz="1600">
              <a:latin typeface="Arial"/>
              <a:cs typeface="Arial"/>
            </a:endParaRPr>
          </a:p>
          <a:p>
            <a:pPr marL="184785" indent="-172720">
              <a:lnSpc>
                <a:spcPct val="100000"/>
              </a:lnSpc>
              <a:spcBef>
                <a:spcPts val="15"/>
              </a:spcBef>
              <a:buChar char="•"/>
              <a:tabLst>
                <a:tab pos="185420" algn="l"/>
              </a:tabLst>
            </a:pP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nedovoljno</a:t>
            </a:r>
            <a:r>
              <a:rPr sz="1600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oglašavanje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8">
            <a:extLst>
              <a:ext uri="{FF2B5EF4-FFF2-40B4-BE49-F238E27FC236}">
                <a16:creationId xmlns:a16="http://schemas.microsoft.com/office/drawing/2014/main" id="{A7EB79CA-8BAE-4AF8-8D50-90570F251029}"/>
              </a:ext>
            </a:extLst>
          </p:cNvPr>
          <p:cNvSpPr/>
          <p:nvPr/>
        </p:nvSpPr>
        <p:spPr>
          <a:xfrm>
            <a:off x="1786890" y="523240"/>
            <a:ext cx="4165091" cy="19110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10" name="object 9">
            <a:extLst>
              <a:ext uri="{FF2B5EF4-FFF2-40B4-BE49-F238E27FC236}">
                <a16:creationId xmlns:a16="http://schemas.microsoft.com/office/drawing/2014/main" id="{89D1B1D0-0655-4BFD-816F-AEFB8F772342}"/>
              </a:ext>
            </a:extLst>
          </p:cNvPr>
          <p:cNvSpPr txBox="1"/>
          <p:nvPr/>
        </p:nvSpPr>
        <p:spPr>
          <a:xfrm>
            <a:off x="1886357" y="588518"/>
            <a:ext cx="2715895" cy="12160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4785" indent="-172720">
              <a:lnSpc>
                <a:spcPct val="100000"/>
              </a:lnSpc>
              <a:spcBef>
                <a:spcPts val="95"/>
              </a:spcBef>
              <a:buChar char="•"/>
              <a:tabLst>
                <a:tab pos="185420" algn="l"/>
              </a:tabLst>
            </a:pP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fiksna cijena</a:t>
            </a:r>
            <a:r>
              <a:rPr sz="1600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usluga</a:t>
            </a:r>
            <a:endParaRPr sz="1600">
              <a:latin typeface="Arial"/>
              <a:cs typeface="Arial"/>
            </a:endParaRPr>
          </a:p>
          <a:p>
            <a:pPr marL="184785" indent="-172720">
              <a:lnSpc>
                <a:spcPts val="1789"/>
              </a:lnSpc>
              <a:spcBef>
                <a:spcPts val="10"/>
              </a:spcBef>
              <a:buChar char="•"/>
              <a:tabLst>
                <a:tab pos="185420" algn="l"/>
              </a:tabLst>
            </a:pP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brza 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organizacija</a:t>
            </a:r>
            <a:r>
              <a:rPr sz="1600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pružanja</a:t>
            </a:r>
            <a:endParaRPr sz="1600">
              <a:latin typeface="Arial"/>
              <a:cs typeface="Arial"/>
            </a:endParaRPr>
          </a:p>
          <a:p>
            <a:pPr marL="184785">
              <a:lnSpc>
                <a:spcPts val="1789"/>
              </a:lnSpc>
            </a:pP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usluga</a:t>
            </a:r>
            <a:endParaRPr sz="1600">
              <a:latin typeface="Arial"/>
              <a:cs typeface="Arial"/>
            </a:endParaRPr>
          </a:p>
          <a:p>
            <a:pPr marL="184785" indent="-172720">
              <a:lnSpc>
                <a:spcPct val="100000"/>
              </a:lnSpc>
              <a:spcBef>
                <a:spcPts val="15"/>
              </a:spcBef>
              <a:buChar char="•"/>
              <a:tabLst>
                <a:tab pos="185420" algn="l"/>
              </a:tabLst>
            </a:pP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kvaliteta</a:t>
            </a:r>
            <a:r>
              <a:rPr sz="1600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usluga</a:t>
            </a:r>
            <a:endParaRPr sz="1600">
              <a:latin typeface="Arial"/>
              <a:cs typeface="Arial"/>
            </a:endParaRPr>
          </a:p>
          <a:p>
            <a:pPr marL="184785" indent="-172720">
              <a:lnSpc>
                <a:spcPct val="100000"/>
              </a:lnSpc>
              <a:spcBef>
                <a:spcPts val="15"/>
              </a:spcBef>
              <a:buChar char="•"/>
              <a:tabLst>
                <a:tab pos="185420" algn="l"/>
              </a:tabLst>
            </a:pP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olakšani kontakt s</a:t>
            </a:r>
            <a:r>
              <a:rPr sz="1600" spc="-6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klijentima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0">
            <a:extLst>
              <a:ext uri="{FF2B5EF4-FFF2-40B4-BE49-F238E27FC236}">
                <a16:creationId xmlns:a16="http://schemas.microsoft.com/office/drawing/2014/main" id="{AB2FA65D-E8D7-4FF6-BA35-18917118ED6E}"/>
              </a:ext>
            </a:extLst>
          </p:cNvPr>
          <p:cNvSpPr/>
          <p:nvPr/>
        </p:nvSpPr>
        <p:spPr>
          <a:xfrm>
            <a:off x="3579114" y="907288"/>
            <a:ext cx="2505456" cy="25054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12" name="object 11">
            <a:extLst>
              <a:ext uri="{FF2B5EF4-FFF2-40B4-BE49-F238E27FC236}">
                <a16:creationId xmlns:a16="http://schemas.microsoft.com/office/drawing/2014/main" id="{060B4A9B-1437-42AD-8076-9B9F74E27059}"/>
              </a:ext>
            </a:extLst>
          </p:cNvPr>
          <p:cNvSpPr txBox="1"/>
          <p:nvPr/>
        </p:nvSpPr>
        <p:spPr>
          <a:xfrm>
            <a:off x="4911217" y="2353057"/>
            <a:ext cx="55118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2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b="1" spc="-8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b="1" spc="-29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b="1" spc="-19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400" b="1" spc="-16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2">
            <a:extLst>
              <a:ext uri="{FF2B5EF4-FFF2-40B4-BE49-F238E27FC236}">
                <a16:creationId xmlns:a16="http://schemas.microsoft.com/office/drawing/2014/main" id="{33B3403D-6191-42A6-A203-A3AAAACC291E}"/>
              </a:ext>
            </a:extLst>
          </p:cNvPr>
          <p:cNvSpPr/>
          <p:nvPr/>
        </p:nvSpPr>
        <p:spPr>
          <a:xfrm>
            <a:off x="6093715" y="907288"/>
            <a:ext cx="2503931" cy="250545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14" name="object 13">
            <a:extLst>
              <a:ext uri="{FF2B5EF4-FFF2-40B4-BE49-F238E27FC236}">
                <a16:creationId xmlns:a16="http://schemas.microsoft.com/office/drawing/2014/main" id="{A5A0E3F3-905E-4D79-B9DA-D354536E9BDD}"/>
              </a:ext>
            </a:extLst>
          </p:cNvPr>
          <p:cNvSpPr txBox="1"/>
          <p:nvPr/>
        </p:nvSpPr>
        <p:spPr>
          <a:xfrm>
            <a:off x="6610478" y="2353057"/>
            <a:ext cx="76200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65" dirty="0">
                <a:solidFill>
                  <a:srgbClr val="FFFFFF"/>
                </a:solidFill>
                <a:latin typeface="Arial"/>
                <a:cs typeface="Arial"/>
              </a:rPr>
              <a:t>SLABOSTI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4">
            <a:extLst>
              <a:ext uri="{FF2B5EF4-FFF2-40B4-BE49-F238E27FC236}">
                <a16:creationId xmlns:a16="http://schemas.microsoft.com/office/drawing/2014/main" id="{B40B7277-5B20-410E-816D-A2EDB6F1DA60}"/>
              </a:ext>
            </a:extLst>
          </p:cNvPr>
          <p:cNvSpPr/>
          <p:nvPr/>
        </p:nvSpPr>
        <p:spPr>
          <a:xfrm>
            <a:off x="6107430" y="3435604"/>
            <a:ext cx="2505456" cy="250545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16" name="object 15">
            <a:extLst>
              <a:ext uri="{FF2B5EF4-FFF2-40B4-BE49-F238E27FC236}">
                <a16:creationId xmlns:a16="http://schemas.microsoft.com/office/drawing/2014/main" id="{2A01BE83-1CB7-4C98-AFC6-25E4376701F3}"/>
              </a:ext>
            </a:extLst>
          </p:cNvPr>
          <p:cNvSpPr txBox="1"/>
          <p:nvPr/>
        </p:nvSpPr>
        <p:spPr>
          <a:xfrm>
            <a:off x="6599174" y="4180586"/>
            <a:ext cx="81470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45" dirty="0">
                <a:solidFill>
                  <a:srgbClr val="FFFFFF"/>
                </a:solidFill>
                <a:latin typeface="Arial"/>
                <a:cs typeface="Arial"/>
              </a:rPr>
              <a:t>PR</a:t>
            </a:r>
            <a:r>
              <a:rPr sz="1400" b="1" spc="-3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spc="-200" dirty="0">
                <a:solidFill>
                  <a:srgbClr val="FFFFFF"/>
                </a:solidFill>
                <a:latin typeface="Arial"/>
                <a:cs typeface="Arial"/>
              </a:rPr>
              <a:t>JE</a:t>
            </a:r>
            <a:r>
              <a:rPr sz="1400" b="1" spc="-2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b="1" spc="-2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b="1" spc="-150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1400" b="1" spc="-16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6">
            <a:extLst>
              <a:ext uri="{FF2B5EF4-FFF2-40B4-BE49-F238E27FC236}">
                <a16:creationId xmlns:a16="http://schemas.microsoft.com/office/drawing/2014/main" id="{527ED085-146D-4B6C-8926-9A4B1E79BD04}"/>
              </a:ext>
            </a:extLst>
          </p:cNvPr>
          <p:cNvSpPr/>
          <p:nvPr/>
        </p:nvSpPr>
        <p:spPr>
          <a:xfrm>
            <a:off x="3579114" y="3435604"/>
            <a:ext cx="2505456" cy="250545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18" name="object 17">
            <a:extLst>
              <a:ext uri="{FF2B5EF4-FFF2-40B4-BE49-F238E27FC236}">
                <a16:creationId xmlns:a16="http://schemas.microsoft.com/office/drawing/2014/main" id="{8835B339-E568-4AD0-8BEB-A3F1CFD49EAE}"/>
              </a:ext>
            </a:extLst>
          </p:cNvPr>
          <p:cNvSpPr txBox="1"/>
          <p:nvPr/>
        </p:nvSpPr>
        <p:spPr>
          <a:xfrm>
            <a:off x="4874642" y="4173983"/>
            <a:ext cx="62420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45" dirty="0">
                <a:solidFill>
                  <a:srgbClr val="FFFFFF"/>
                </a:solidFill>
                <a:latin typeface="Arial"/>
                <a:cs typeface="Arial"/>
              </a:rPr>
              <a:t>PR</a:t>
            </a:r>
            <a:r>
              <a:rPr sz="1400" b="1" spc="-3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spc="-14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b="1" spc="-7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spc="-13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400" b="1" spc="-16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9" name="object 18">
            <a:extLst>
              <a:ext uri="{FF2B5EF4-FFF2-40B4-BE49-F238E27FC236}">
                <a16:creationId xmlns:a16="http://schemas.microsoft.com/office/drawing/2014/main" id="{6A35C511-F484-41BC-8977-77411794737C}"/>
              </a:ext>
            </a:extLst>
          </p:cNvPr>
          <p:cNvGrpSpPr/>
          <p:nvPr/>
        </p:nvGrpSpPr>
        <p:grpSpPr>
          <a:xfrm>
            <a:off x="5660898" y="2934208"/>
            <a:ext cx="871727" cy="990600"/>
            <a:chOff x="3992879" y="2529839"/>
            <a:chExt cx="871727" cy="990600"/>
          </a:xfrm>
        </p:grpSpPr>
        <p:sp>
          <p:nvSpPr>
            <p:cNvPr id="20" name="object 19">
              <a:extLst>
                <a:ext uri="{FF2B5EF4-FFF2-40B4-BE49-F238E27FC236}">
                  <a16:creationId xmlns:a16="http://schemas.microsoft.com/office/drawing/2014/main" id="{CD98064A-2A1A-46E6-88FA-8E568C86DD25}"/>
                </a:ext>
              </a:extLst>
            </p:cNvPr>
            <p:cNvSpPr/>
            <p:nvPr/>
          </p:nvSpPr>
          <p:spPr>
            <a:xfrm>
              <a:off x="4012691" y="2529839"/>
              <a:ext cx="851915" cy="40538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1" name="object 20">
              <a:extLst>
                <a:ext uri="{FF2B5EF4-FFF2-40B4-BE49-F238E27FC236}">
                  <a16:creationId xmlns:a16="http://schemas.microsoft.com/office/drawing/2014/main" id="{2D76BEC6-1CF3-46CA-B87F-0DEDE1A8254A}"/>
                </a:ext>
              </a:extLst>
            </p:cNvPr>
            <p:cNvSpPr/>
            <p:nvPr/>
          </p:nvSpPr>
          <p:spPr>
            <a:xfrm>
              <a:off x="3992879" y="3115055"/>
              <a:ext cx="850391" cy="405384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sp>
        <p:nvSpPr>
          <p:cNvPr id="22" name="Elipsa 4">
            <a:extLst>
              <a:ext uri="{FF2B5EF4-FFF2-40B4-BE49-F238E27FC236}">
                <a16:creationId xmlns:a16="http://schemas.microsoft.com/office/drawing/2014/main" id="{52BDADD7-D1D9-4BC4-AB36-9BE39329AFB1}"/>
              </a:ext>
            </a:extLst>
          </p:cNvPr>
          <p:cNvSpPr/>
          <p:nvPr/>
        </p:nvSpPr>
        <p:spPr>
          <a:xfrm>
            <a:off x="0" y="741335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23" name="Pravokutnik 5">
            <a:extLst>
              <a:ext uri="{FF2B5EF4-FFF2-40B4-BE49-F238E27FC236}">
                <a16:creationId xmlns:a16="http://schemas.microsoft.com/office/drawing/2014/main" id="{A993088D-6AD6-4183-8225-A3E26F4B5214}"/>
              </a:ext>
            </a:extLst>
          </p:cNvPr>
          <p:cNvSpPr/>
          <p:nvPr/>
        </p:nvSpPr>
        <p:spPr>
          <a:xfrm>
            <a:off x="-119388" y="74133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161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66D2E1A-8C56-43FB-96F9-931D6AA568AF}"/>
              </a:ext>
            </a:extLst>
          </p:cNvPr>
          <p:cNvSpPr/>
          <p:nvPr/>
        </p:nvSpPr>
        <p:spPr>
          <a:xfrm>
            <a:off x="176463" y="437147"/>
            <a:ext cx="11839074" cy="598370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bject 6">
            <a:extLst>
              <a:ext uri="{FF2B5EF4-FFF2-40B4-BE49-F238E27FC236}">
                <a16:creationId xmlns:a16="http://schemas.microsoft.com/office/drawing/2014/main" id="{4A4EBEE3-0DCA-4399-991A-E4EDC9F41A9B}"/>
              </a:ext>
            </a:extLst>
          </p:cNvPr>
          <p:cNvSpPr txBox="1"/>
          <p:nvPr/>
        </p:nvSpPr>
        <p:spPr>
          <a:xfrm>
            <a:off x="3535782" y="1624406"/>
            <a:ext cx="50736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u="sng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rlito"/>
                <a:cs typeface="Carlito"/>
              </a:rPr>
              <a:t>SNAG</a:t>
            </a:r>
            <a:r>
              <a:rPr sz="135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rlito"/>
                <a:cs typeface="Carlito"/>
              </a:rPr>
              <a:t>E</a:t>
            </a:r>
            <a:endParaRPr sz="1350" dirty="0">
              <a:latin typeface="Carlito"/>
              <a:cs typeface="Carlito"/>
            </a:endParaRPr>
          </a:p>
        </p:txBody>
      </p:sp>
      <p:grpSp>
        <p:nvGrpSpPr>
          <p:cNvPr id="20" name="object 7">
            <a:extLst>
              <a:ext uri="{FF2B5EF4-FFF2-40B4-BE49-F238E27FC236}">
                <a16:creationId xmlns:a16="http://schemas.microsoft.com/office/drawing/2014/main" id="{072FD263-B358-41CE-8574-7DAD0E2ED2AE}"/>
              </a:ext>
            </a:extLst>
          </p:cNvPr>
          <p:cNvGrpSpPr/>
          <p:nvPr/>
        </p:nvGrpSpPr>
        <p:grpSpPr>
          <a:xfrm>
            <a:off x="3555467" y="1147571"/>
            <a:ext cx="6736587" cy="2650490"/>
            <a:chOff x="2407920" y="858011"/>
            <a:chExt cx="6736587" cy="2650490"/>
          </a:xfrm>
        </p:grpSpPr>
        <p:sp>
          <p:nvSpPr>
            <p:cNvPr id="34" name="object 8">
              <a:extLst>
                <a:ext uri="{FF2B5EF4-FFF2-40B4-BE49-F238E27FC236}">
                  <a16:creationId xmlns:a16="http://schemas.microsoft.com/office/drawing/2014/main" id="{834CF7A8-0E9B-488D-A47D-E7B1000E7658}"/>
                </a:ext>
              </a:extLst>
            </p:cNvPr>
            <p:cNvSpPr/>
            <p:nvPr/>
          </p:nvSpPr>
          <p:spPr>
            <a:xfrm>
              <a:off x="2407920" y="1546859"/>
              <a:ext cx="484631" cy="1371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6" name="object 10">
              <a:extLst>
                <a:ext uri="{FF2B5EF4-FFF2-40B4-BE49-F238E27FC236}">
                  <a16:creationId xmlns:a16="http://schemas.microsoft.com/office/drawing/2014/main" id="{593CF218-4516-4CF6-9C97-39C687FEA42D}"/>
                </a:ext>
              </a:extLst>
            </p:cNvPr>
            <p:cNvSpPr/>
            <p:nvPr/>
          </p:nvSpPr>
          <p:spPr>
            <a:xfrm>
              <a:off x="4453127" y="858011"/>
              <a:ext cx="4691380" cy="2650490"/>
            </a:xfrm>
            <a:custGeom>
              <a:avLst/>
              <a:gdLst/>
              <a:ahLst/>
              <a:cxnLst/>
              <a:rect l="l" t="t" r="r" b="b"/>
              <a:pathLst>
                <a:path w="4691380" h="2650490">
                  <a:moveTo>
                    <a:pt x="0" y="2650236"/>
                  </a:moveTo>
                  <a:lnTo>
                    <a:pt x="4690872" y="2650236"/>
                  </a:lnTo>
                  <a:lnTo>
                    <a:pt x="4690872" y="0"/>
                  </a:lnTo>
                  <a:lnTo>
                    <a:pt x="0" y="0"/>
                  </a:lnTo>
                  <a:lnTo>
                    <a:pt x="0" y="2650236"/>
                  </a:lnTo>
                  <a:close/>
                </a:path>
              </a:pathLst>
            </a:custGeom>
            <a:ln w="12192">
              <a:solidFill>
                <a:srgbClr val="AD5A2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7" name="object 11">
              <a:extLst>
                <a:ext uri="{FF2B5EF4-FFF2-40B4-BE49-F238E27FC236}">
                  <a16:creationId xmlns:a16="http://schemas.microsoft.com/office/drawing/2014/main" id="{865EC214-EEF0-4F12-BDD3-B83F157ED5B5}"/>
                </a:ext>
              </a:extLst>
            </p:cNvPr>
            <p:cNvSpPr/>
            <p:nvPr/>
          </p:nvSpPr>
          <p:spPr>
            <a:xfrm>
              <a:off x="6368796" y="1313687"/>
              <a:ext cx="874776" cy="3657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sp>
        <p:nvSpPr>
          <p:cNvPr id="21" name="object 12">
            <a:extLst>
              <a:ext uri="{FF2B5EF4-FFF2-40B4-BE49-F238E27FC236}">
                <a16:creationId xmlns:a16="http://schemas.microsoft.com/office/drawing/2014/main" id="{12B1DCE7-0030-464A-8E0C-7EC3D46CCE77}"/>
              </a:ext>
            </a:extLst>
          </p:cNvPr>
          <p:cNvSpPr txBox="1"/>
          <p:nvPr/>
        </p:nvSpPr>
        <p:spPr>
          <a:xfrm>
            <a:off x="2450313" y="2036444"/>
            <a:ext cx="2675890" cy="10553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72465" marR="663575" indent="74295" algn="just">
              <a:lnSpc>
                <a:spcPct val="100000"/>
              </a:lnSpc>
              <a:spcBef>
                <a:spcPts val="105"/>
              </a:spcBef>
            </a:pPr>
            <a:r>
              <a:rPr sz="1350" dirty="0">
                <a:solidFill>
                  <a:srgbClr val="FFFFFF"/>
                </a:solidFill>
                <a:latin typeface="Carlito"/>
                <a:cs typeface="Carlito"/>
              </a:rPr>
              <a:t>Novost na tržištu  Raznolika </a:t>
            </a:r>
            <a:r>
              <a:rPr sz="1350" spc="-5" dirty="0">
                <a:solidFill>
                  <a:srgbClr val="FFFFFF"/>
                </a:solidFill>
                <a:latin typeface="Carlito"/>
                <a:cs typeface="Carlito"/>
              </a:rPr>
              <a:t>ponuda  Pristupačne </a:t>
            </a:r>
            <a:r>
              <a:rPr sz="1350" dirty="0">
                <a:solidFill>
                  <a:srgbClr val="FFFFFF"/>
                </a:solidFill>
                <a:latin typeface="Carlito"/>
                <a:cs typeface="Carlito"/>
              </a:rPr>
              <a:t>cijene  </a:t>
            </a:r>
            <a:r>
              <a:rPr sz="1350" spc="-5" dirty="0">
                <a:solidFill>
                  <a:srgbClr val="FFFFFF"/>
                </a:solidFill>
                <a:latin typeface="Carlito"/>
                <a:cs typeface="Carlito"/>
              </a:rPr>
              <a:t>Poznavanje</a:t>
            </a:r>
            <a:r>
              <a:rPr sz="1350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350" spc="-5" dirty="0">
                <a:solidFill>
                  <a:srgbClr val="FFFFFF"/>
                </a:solidFill>
                <a:latin typeface="Carlito"/>
                <a:cs typeface="Carlito"/>
              </a:rPr>
              <a:t>kupaca</a:t>
            </a:r>
            <a:endParaRPr sz="1350" dirty="0">
              <a:latin typeface="Carlito"/>
              <a:cs typeface="Carlito"/>
            </a:endParaRPr>
          </a:p>
          <a:p>
            <a:pPr marL="12700" algn="just">
              <a:lnSpc>
                <a:spcPct val="100000"/>
              </a:lnSpc>
            </a:pPr>
            <a:r>
              <a:rPr sz="1350" spc="-5" dirty="0">
                <a:solidFill>
                  <a:srgbClr val="FFFFFF"/>
                </a:solidFill>
                <a:latin typeface="Carlito"/>
                <a:cs typeface="Carlito"/>
              </a:rPr>
              <a:t>Tehničko iskustvo upravljanja</a:t>
            </a:r>
            <a:r>
              <a:rPr sz="1350" spc="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350" spc="-5" dirty="0">
                <a:solidFill>
                  <a:srgbClr val="FFFFFF"/>
                </a:solidFill>
                <a:latin typeface="Carlito"/>
                <a:cs typeface="Carlito"/>
              </a:rPr>
              <a:t>dronom</a:t>
            </a:r>
            <a:endParaRPr sz="1350" dirty="0">
              <a:latin typeface="Carlito"/>
              <a:cs typeface="Carlito"/>
            </a:endParaRPr>
          </a:p>
        </p:txBody>
      </p:sp>
      <p:sp>
        <p:nvSpPr>
          <p:cNvPr id="22" name="object 13">
            <a:extLst>
              <a:ext uri="{FF2B5EF4-FFF2-40B4-BE49-F238E27FC236}">
                <a16:creationId xmlns:a16="http://schemas.microsoft.com/office/drawing/2014/main" id="{95F9AADE-E720-406F-AF30-D0B88FA8E199}"/>
              </a:ext>
            </a:extLst>
          </p:cNvPr>
          <p:cNvSpPr txBox="1"/>
          <p:nvPr/>
        </p:nvSpPr>
        <p:spPr>
          <a:xfrm>
            <a:off x="7602449" y="1624406"/>
            <a:ext cx="690880" cy="2212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u="sng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rlito"/>
                <a:cs typeface="Carlito"/>
              </a:rPr>
              <a:t>SLABOSTI</a:t>
            </a:r>
            <a:endParaRPr sz="1350">
              <a:latin typeface="Carlito"/>
              <a:cs typeface="Carlito"/>
            </a:endParaRPr>
          </a:p>
        </p:txBody>
      </p:sp>
      <p:sp>
        <p:nvSpPr>
          <p:cNvPr id="23" name="object 19">
            <a:extLst>
              <a:ext uri="{FF2B5EF4-FFF2-40B4-BE49-F238E27FC236}">
                <a16:creationId xmlns:a16="http://schemas.microsoft.com/office/drawing/2014/main" id="{05531C0E-757A-4798-B211-61147E823CD9}"/>
              </a:ext>
            </a:extLst>
          </p:cNvPr>
          <p:cNvSpPr txBox="1"/>
          <p:nvPr/>
        </p:nvSpPr>
        <p:spPr>
          <a:xfrm>
            <a:off x="6247231" y="2036444"/>
            <a:ext cx="3398520" cy="849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" algn="ctr">
              <a:lnSpc>
                <a:spcPct val="100000"/>
              </a:lnSpc>
              <a:spcBef>
                <a:spcPts val="105"/>
              </a:spcBef>
            </a:pPr>
            <a:r>
              <a:rPr sz="1350" dirty="0">
                <a:solidFill>
                  <a:srgbClr val="FFFFFF"/>
                </a:solidFill>
                <a:latin typeface="Carlito"/>
                <a:cs typeface="Carlito"/>
              </a:rPr>
              <a:t>Neiskustvo</a:t>
            </a:r>
            <a:endParaRPr sz="1350" dirty="0">
              <a:latin typeface="Carlito"/>
              <a:cs typeface="Carlito"/>
            </a:endParaRPr>
          </a:p>
          <a:p>
            <a:pPr marL="434975" marR="427990" algn="ctr">
              <a:lnSpc>
                <a:spcPct val="100000"/>
              </a:lnSpc>
            </a:pPr>
            <a:r>
              <a:rPr sz="1350" spc="-5" dirty="0">
                <a:solidFill>
                  <a:srgbClr val="FFFFFF"/>
                </a:solidFill>
                <a:latin typeface="Carlito"/>
                <a:cs typeface="Carlito"/>
              </a:rPr>
              <a:t>Teško održavanje/servisiranje drona  </a:t>
            </a:r>
            <a:r>
              <a:rPr sz="1350" dirty="0">
                <a:solidFill>
                  <a:srgbClr val="FFFFFF"/>
                </a:solidFill>
                <a:latin typeface="Carlito"/>
                <a:cs typeface="Carlito"/>
              </a:rPr>
              <a:t>Novo, </a:t>
            </a:r>
            <a:r>
              <a:rPr sz="1350" spc="-5" dirty="0">
                <a:solidFill>
                  <a:srgbClr val="FFFFFF"/>
                </a:solidFill>
                <a:latin typeface="Carlito"/>
                <a:cs typeface="Carlito"/>
              </a:rPr>
              <a:t>nepoznatno ime </a:t>
            </a:r>
            <a:r>
              <a:rPr sz="1350" dirty="0">
                <a:solidFill>
                  <a:srgbClr val="FFFFFF"/>
                </a:solidFill>
                <a:latin typeface="Carlito"/>
                <a:cs typeface="Carlito"/>
              </a:rPr>
              <a:t>na</a:t>
            </a:r>
            <a:r>
              <a:rPr sz="1350" spc="-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350" dirty="0">
                <a:solidFill>
                  <a:srgbClr val="FFFFFF"/>
                </a:solidFill>
                <a:latin typeface="Carlito"/>
                <a:cs typeface="Carlito"/>
              </a:rPr>
              <a:t>tržištu</a:t>
            </a:r>
            <a:endParaRPr sz="1350" dirty="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r>
              <a:rPr sz="1350" spc="-5" dirty="0">
                <a:solidFill>
                  <a:srgbClr val="FFFFFF"/>
                </a:solidFill>
                <a:latin typeface="Carlito"/>
                <a:cs typeface="Carlito"/>
              </a:rPr>
              <a:t>Nepoznavanje </a:t>
            </a:r>
            <a:r>
              <a:rPr sz="1350" dirty="0">
                <a:solidFill>
                  <a:srgbClr val="FFFFFF"/>
                </a:solidFill>
                <a:latin typeface="Carlito"/>
                <a:cs typeface="Carlito"/>
              </a:rPr>
              <a:t>ciljane </a:t>
            </a:r>
            <a:r>
              <a:rPr sz="1350" spc="-5" dirty="0">
                <a:solidFill>
                  <a:srgbClr val="FFFFFF"/>
                </a:solidFill>
                <a:latin typeface="Carlito"/>
                <a:cs typeface="Carlito"/>
              </a:rPr>
              <a:t>publike (filmska</a:t>
            </a:r>
            <a:r>
              <a:rPr sz="1350" spc="6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350" spc="-5" dirty="0">
                <a:solidFill>
                  <a:srgbClr val="FFFFFF"/>
                </a:solidFill>
                <a:latin typeface="Carlito"/>
                <a:cs typeface="Carlito"/>
              </a:rPr>
              <a:t>industrija)</a:t>
            </a:r>
            <a:endParaRPr sz="1350" dirty="0">
              <a:latin typeface="Carlito"/>
              <a:cs typeface="Carlito"/>
            </a:endParaRPr>
          </a:p>
        </p:txBody>
      </p:sp>
      <p:sp>
        <p:nvSpPr>
          <p:cNvPr id="24" name="object 20">
            <a:extLst>
              <a:ext uri="{FF2B5EF4-FFF2-40B4-BE49-F238E27FC236}">
                <a16:creationId xmlns:a16="http://schemas.microsoft.com/office/drawing/2014/main" id="{FC3ADFC2-562D-4001-828F-06932DE86658}"/>
              </a:ext>
            </a:extLst>
          </p:cNvPr>
          <p:cNvSpPr txBox="1"/>
          <p:nvPr/>
        </p:nvSpPr>
        <p:spPr>
          <a:xfrm>
            <a:off x="3104489" y="3766187"/>
            <a:ext cx="723265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u="sng" spc="-5" dirty="0">
                <a:solidFill>
                  <a:srgbClr val="E7E6E6"/>
                </a:solidFill>
                <a:uFill>
                  <a:solidFill>
                    <a:srgbClr val="E7E6E6"/>
                  </a:solidFill>
                </a:uFill>
                <a:latin typeface="Carlito"/>
                <a:cs typeface="Carlito"/>
              </a:rPr>
              <a:t>PRILIKE</a:t>
            </a:r>
            <a:endParaRPr dirty="0">
              <a:latin typeface="Carlito"/>
              <a:cs typeface="Carlito"/>
            </a:endParaRPr>
          </a:p>
        </p:txBody>
      </p:sp>
      <p:sp>
        <p:nvSpPr>
          <p:cNvPr id="25" name="object 26">
            <a:extLst>
              <a:ext uri="{FF2B5EF4-FFF2-40B4-BE49-F238E27FC236}">
                <a16:creationId xmlns:a16="http://schemas.microsoft.com/office/drawing/2014/main" id="{6EAE0942-A968-4E9E-848E-D93F10984F75}"/>
              </a:ext>
            </a:extLst>
          </p:cNvPr>
          <p:cNvSpPr txBox="1"/>
          <p:nvPr/>
        </p:nvSpPr>
        <p:spPr>
          <a:xfrm>
            <a:off x="1894103" y="4402962"/>
            <a:ext cx="2959100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FFFFFF"/>
                </a:solidFill>
                <a:latin typeface="Carlito"/>
                <a:cs typeface="Carlito"/>
              </a:rPr>
              <a:t>Visoke, nepristupačne </a:t>
            </a: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cijene </a:t>
            </a:r>
            <a:r>
              <a:rPr sz="1400" spc="-5" dirty="0">
                <a:solidFill>
                  <a:srgbClr val="FFFFFF"/>
                </a:solidFill>
                <a:latin typeface="Carlito"/>
                <a:cs typeface="Carlito"/>
              </a:rPr>
              <a:t>konkurencije  Slabo reklamiranje konkurencije  </a:t>
            </a: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Nezanimljiva </a:t>
            </a:r>
            <a:r>
              <a:rPr sz="1400" spc="-5" dirty="0">
                <a:solidFill>
                  <a:srgbClr val="FFFFFF"/>
                </a:solidFill>
                <a:latin typeface="Carlito"/>
                <a:cs typeface="Carlito"/>
              </a:rPr>
              <a:t>ponuda konkurencije</a:t>
            </a:r>
            <a:endParaRPr sz="1400" dirty="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Mala</a:t>
            </a:r>
            <a:r>
              <a:rPr sz="1400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rlito"/>
                <a:cs typeface="Carlito"/>
              </a:rPr>
              <a:t>konkurencija</a:t>
            </a:r>
            <a:endParaRPr sz="1400" dirty="0">
              <a:latin typeface="Carlito"/>
              <a:cs typeface="Carlito"/>
            </a:endParaRPr>
          </a:p>
          <a:p>
            <a:pPr marL="119380" marR="112395" algn="ctr">
              <a:lnSpc>
                <a:spcPct val="100000"/>
              </a:lnSpc>
            </a:pP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Velika </a:t>
            </a:r>
            <a:r>
              <a:rPr sz="1400" spc="-5" dirty="0">
                <a:solidFill>
                  <a:srgbClr val="FFFFFF"/>
                </a:solidFill>
                <a:latin typeface="Carlito"/>
                <a:cs typeface="Carlito"/>
              </a:rPr>
              <a:t>potražnja </a:t>
            </a: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za </a:t>
            </a:r>
            <a:r>
              <a:rPr sz="1400" spc="-5" dirty="0">
                <a:solidFill>
                  <a:srgbClr val="FFFFFF"/>
                </a:solidFill>
                <a:latin typeface="Carlito"/>
                <a:cs typeface="Carlito"/>
              </a:rPr>
              <a:t>snimanjem dronom  Potražnja </a:t>
            </a: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na teritoriju cijele</a:t>
            </a:r>
            <a:r>
              <a:rPr sz="1400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RH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26" name="object 27">
            <a:extLst>
              <a:ext uri="{FF2B5EF4-FFF2-40B4-BE49-F238E27FC236}">
                <a16:creationId xmlns:a16="http://schemas.microsoft.com/office/drawing/2014/main" id="{ECD8936B-0E2D-469F-8CD3-285228995B26}"/>
              </a:ext>
            </a:extLst>
          </p:cNvPr>
          <p:cNvSpPr txBox="1"/>
          <p:nvPr/>
        </p:nvSpPr>
        <p:spPr>
          <a:xfrm>
            <a:off x="7585685" y="4197223"/>
            <a:ext cx="723265" cy="2212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u="sng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rlito"/>
                <a:cs typeface="Carlito"/>
              </a:rPr>
              <a:t>PR</a:t>
            </a:r>
            <a:r>
              <a:rPr sz="1350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rlito"/>
                <a:cs typeface="Carlito"/>
              </a:rPr>
              <a:t>I</a:t>
            </a:r>
            <a:r>
              <a:rPr sz="135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rlito"/>
                <a:cs typeface="Carlito"/>
              </a:rPr>
              <a:t>JETNJE</a:t>
            </a:r>
            <a:endParaRPr sz="1350">
              <a:latin typeface="Carlito"/>
              <a:cs typeface="Carlito"/>
            </a:endParaRPr>
          </a:p>
        </p:txBody>
      </p:sp>
      <p:grpSp>
        <p:nvGrpSpPr>
          <p:cNvPr id="27" name="object 28">
            <a:extLst>
              <a:ext uri="{FF2B5EF4-FFF2-40B4-BE49-F238E27FC236}">
                <a16:creationId xmlns:a16="http://schemas.microsoft.com/office/drawing/2014/main" id="{545F1F2E-6272-4D32-A8AA-EB926F6CE335}"/>
              </a:ext>
            </a:extLst>
          </p:cNvPr>
          <p:cNvGrpSpPr/>
          <p:nvPr/>
        </p:nvGrpSpPr>
        <p:grpSpPr>
          <a:xfrm>
            <a:off x="5036795" y="3429000"/>
            <a:ext cx="3267455" cy="992123"/>
            <a:chOff x="3889248" y="3139440"/>
            <a:chExt cx="3267455" cy="992123"/>
          </a:xfrm>
        </p:grpSpPr>
        <p:sp>
          <p:nvSpPr>
            <p:cNvPr id="30" name="object 29">
              <a:extLst>
                <a:ext uri="{FF2B5EF4-FFF2-40B4-BE49-F238E27FC236}">
                  <a16:creationId xmlns:a16="http://schemas.microsoft.com/office/drawing/2014/main" id="{9DA0D1D2-CD59-43C0-90D0-E899A4DCCFE4}"/>
                </a:ext>
              </a:extLst>
            </p:cNvPr>
            <p:cNvSpPr/>
            <p:nvPr/>
          </p:nvSpPr>
          <p:spPr>
            <a:xfrm>
              <a:off x="6457188" y="4117847"/>
              <a:ext cx="699515" cy="1371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1" name="object 30">
              <a:extLst>
                <a:ext uri="{FF2B5EF4-FFF2-40B4-BE49-F238E27FC236}">
                  <a16:creationId xmlns:a16="http://schemas.microsoft.com/office/drawing/2014/main" id="{EA6BC6FE-C55F-4A31-B5F8-BD272636A2B4}"/>
                </a:ext>
              </a:extLst>
            </p:cNvPr>
            <p:cNvSpPr/>
            <p:nvPr/>
          </p:nvSpPr>
          <p:spPr>
            <a:xfrm>
              <a:off x="3889248" y="3139440"/>
              <a:ext cx="1156970" cy="757555"/>
            </a:xfrm>
            <a:custGeom>
              <a:avLst/>
              <a:gdLst/>
              <a:ahLst/>
              <a:cxnLst/>
              <a:rect l="l" t="t" r="r" b="b"/>
              <a:pathLst>
                <a:path w="1156970" h="757554">
                  <a:moveTo>
                    <a:pt x="1030477" y="0"/>
                  </a:moveTo>
                  <a:lnTo>
                    <a:pt x="126237" y="0"/>
                  </a:lnTo>
                  <a:lnTo>
                    <a:pt x="77098" y="9919"/>
                  </a:lnTo>
                  <a:lnTo>
                    <a:pt x="36972" y="36972"/>
                  </a:lnTo>
                  <a:lnTo>
                    <a:pt x="9919" y="77098"/>
                  </a:lnTo>
                  <a:lnTo>
                    <a:pt x="0" y="126237"/>
                  </a:lnTo>
                  <a:lnTo>
                    <a:pt x="0" y="631190"/>
                  </a:lnTo>
                  <a:lnTo>
                    <a:pt x="9919" y="680329"/>
                  </a:lnTo>
                  <a:lnTo>
                    <a:pt x="36972" y="720455"/>
                  </a:lnTo>
                  <a:lnTo>
                    <a:pt x="77098" y="747508"/>
                  </a:lnTo>
                  <a:lnTo>
                    <a:pt x="126237" y="757428"/>
                  </a:lnTo>
                  <a:lnTo>
                    <a:pt x="1030477" y="757428"/>
                  </a:lnTo>
                  <a:lnTo>
                    <a:pt x="1079617" y="747508"/>
                  </a:lnTo>
                  <a:lnTo>
                    <a:pt x="1119743" y="720455"/>
                  </a:lnTo>
                  <a:lnTo>
                    <a:pt x="1146796" y="680329"/>
                  </a:lnTo>
                  <a:lnTo>
                    <a:pt x="1156715" y="631190"/>
                  </a:lnTo>
                  <a:lnTo>
                    <a:pt x="1156715" y="126237"/>
                  </a:lnTo>
                  <a:lnTo>
                    <a:pt x="1146796" y="77098"/>
                  </a:lnTo>
                  <a:lnTo>
                    <a:pt x="1119743" y="36972"/>
                  </a:lnTo>
                  <a:lnTo>
                    <a:pt x="1079617" y="9919"/>
                  </a:lnTo>
                  <a:lnTo>
                    <a:pt x="1030477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2" name="object 31">
              <a:extLst>
                <a:ext uri="{FF2B5EF4-FFF2-40B4-BE49-F238E27FC236}">
                  <a16:creationId xmlns:a16="http://schemas.microsoft.com/office/drawing/2014/main" id="{CFEE6750-9811-48AE-993A-7FA97F20CA32}"/>
                </a:ext>
              </a:extLst>
            </p:cNvPr>
            <p:cNvSpPr/>
            <p:nvPr/>
          </p:nvSpPr>
          <p:spPr>
            <a:xfrm>
              <a:off x="3889248" y="3139440"/>
              <a:ext cx="1156970" cy="757555"/>
            </a:xfrm>
            <a:custGeom>
              <a:avLst/>
              <a:gdLst/>
              <a:ahLst/>
              <a:cxnLst/>
              <a:rect l="l" t="t" r="r" b="b"/>
              <a:pathLst>
                <a:path w="1156970" h="757554">
                  <a:moveTo>
                    <a:pt x="126237" y="0"/>
                  </a:moveTo>
                  <a:lnTo>
                    <a:pt x="77098" y="9919"/>
                  </a:lnTo>
                  <a:lnTo>
                    <a:pt x="36972" y="36972"/>
                  </a:lnTo>
                  <a:lnTo>
                    <a:pt x="9919" y="77098"/>
                  </a:lnTo>
                  <a:lnTo>
                    <a:pt x="0" y="126237"/>
                  </a:lnTo>
                  <a:lnTo>
                    <a:pt x="0" y="631190"/>
                  </a:lnTo>
                  <a:lnTo>
                    <a:pt x="9919" y="680329"/>
                  </a:lnTo>
                  <a:lnTo>
                    <a:pt x="36972" y="720455"/>
                  </a:lnTo>
                  <a:lnTo>
                    <a:pt x="77098" y="747508"/>
                  </a:lnTo>
                  <a:lnTo>
                    <a:pt x="126237" y="757428"/>
                  </a:lnTo>
                  <a:lnTo>
                    <a:pt x="1030477" y="757428"/>
                  </a:lnTo>
                  <a:lnTo>
                    <a:pt x="1079617" y="747508"/>
                  </a:lnTo>
                  <a:lnTo>
                    <a:pt x="1119743" y="720455"/>
                  </a:lnTo>
                  <a:lnTo>
                    <a:pt x="1146796" y="680329"/>
                  </a:lnTo>
                  <a:lnTo>
                    <a:pt x="1156715" y="631190"/>
                  </a:lnTo>
                  <a:lnTo>
                    <a:pt x="1156715" y="126237"/>
                  </a:lnTo>
                  <a:lnTo>
                    <a:pt x="1146796" y="77098"/>
                  </a:lnTo>
                  <a:lnTo>
                    <a:pt x="1119743" y="36972"/>
                  </a:lnTo>
                  <a:lnTo>
                    <a:pt x="1079617" y="9919"/>
                  </a:lnTo>
                  <a:lnTo>
                    <a:pt x="1030477" y="0"/>
                  </a:lnTo>
                  <a:lnTo>
                    <a:pt x="126237" y="0"/>
                  </a:lnTo>
                  <a:close/>
                </a:path>
              </a:pathLst>
            </a:custGeom>
            <a:ln w="12192">
              <a:solidFill>
                <a:srgbClr val="AD5A2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3" name="object 32">
              <a:extLst>
                <a:ext uri="{FF2B5EF4-FFF2-40B4-BE49-F238E27FC236}">
                  <a16:creationId xmlns:a16="http://schemas.microsoft.com/office/drawing/2014/main" id="{6EDD6F60-E7EE-4EB2-8C27-5E62A00FB763}"/>
                </a:ext>
              </a:extLst>
            </p:cNvPr>
            <p:cNvSpPr/>
            <p:nvPr/>
          </p:nvSpPr>
          <p:spPr>
            <a:xfrm>
              <a:off x="3976116" y="3288792"/>
              <a:ext cx="1004315" cy="56235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sp>
        <p:nvSpPr>
          <p:cNvPr id="28" name="object 33">
            <a:extLst>
              <a:ext uri="{FF2B5EF4-FFF2-40B4-BE49-F238E27FC236}">
                <a16:creationId xmlns:a16="http://schemas.microsoft.com/office/drawing/2014/main" id="{9253046C-897F-422F-A3D1-BB2512506003}"/>
              </a:ext>
            </a:extLst>
          </p:cNvPr>
          <p:cNvSpPr txBox="1"/>
          <p:nvPr/>
        </p:nvSpPr>
        <p:spPr>
          <a:xfrm>
            <a:off x="6108548" y="4608702"/>
            <a:ext cx="3675379" cy="10553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" algn="ctr">
              <a:lnSpc>
                <a:spcPct val="100000"/>
              </a:lnSpc>
              <a:spcBef>
                <a:spcPts val="105"/>
              </a:spcBef>
            </a:pPr>
            <a:r>
              <a:rPr sz="1350" spc="-5" dirty="0">
                <a:solidFill>
                  <a:srgbClr val="FFFFFF"/>
                </a:solidFill>
                <a:latin typeface="Carlito"/>
                <a:cs typeface="Carlito"/>
              </a:rPr>
              <a:t>Zakonska</a:t>
            </a:r>
            <a:r>
              <a:rPr sz="1350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350" spc="-5" dirty="0">
                <a:solidFill>
                  <a:srgbClr val="FFFFFF"/>
                </a:solidFill>
                <a:latin typeface="Carlito"/>
                <a:cs typeface="Carlito"/>
              </a:rPr>
              <a:t>regulativa</a:t>
            </a:r>
            <a:endParaRPr sz="1350">
              <a:latin typeface="Carlito"/>
              <a:cs typeface="Carlito"/>
            </a:endParaRPr>
          </a:p>
          <a:p>
            <a:pPr marL="12700" marR="5080" algn="ctr">
              <a:lnSpc>
                <a:spcPct val="100000"/>
              </a:lnSpc>
            </a:pPr>
            <a:r>
              <a:rPr sz="1350" spc="-5" dirty="0">
                <a:solidFill>
                  <a:srgbClr val="FFFFFF"/>
                </a:solidFill>
                <a:latin typeface="Carlito"/>
                <a:cs typeface="Carlito"/>
              </a:rPr>
              <a:t>Konkurencija </a:t>
            </a:r>
            <a:r>
              <a:rPr sz="1350" dirty="0">
                <a:solidFill>
                  <a:srgbClr val="FFFFFF"/>
                </a:solidFill>
                <a:latin typeface="Carlito"/>
                <a:cs typeface="Carlito"/>
              </a:rPr>
              <a:t>koja </a:t>
            </a:r>
            <a:r>
              <a:rPr sz="1350" spc="-5" dirty="0">
                <a:solidFill>
                  <a:srgbClr val="FFFFFF"/>
                </a:solidFill>
                <a:latin typeface="Carlito"/>
                <a:cs typeface="Carlito"/>
              </a:rPr>
              <a:t>je duže </a:t>
            </a:r>
            <a:r>
              <a:rPr sz="1350" dirty="0">
                <a:solidFill>
                  <a:srgbClr val="FFFFFF"/>
                </a:solidFill>
                <a:latin typeface="Carlito"/>
                <a:cs typeface="Carlito"/>
              </a:rPr>
              <a:t>vrijeme prisutna na tržištu  </a:t>
            </a:r>
            <a:r>
              <a:rPr sz="1350" spc="-5" dirty="0">
                <a:solidFill>
                  <a:srgbClr val="FFFFFF"/>
                </a:solidFill>
                <a:latin typeface="Carlito"/>
                <a:cs typeface="Carlito"/>
              </a:rPr>
              <a:t>Već uspostavljeni </a:t>
            </a:r>
            <a:r>
              <a:rPr sz="1350" dirty="0">
                <a:solidFill>
                  <a:srgbClr val="FFFFFF"/>
                </a:solidFill>
                <a:latin typeface="Carlito"/>
                <a:cs typeface="Carlito"/>
              </a:rPr>
              <a:t>i održivi </a:t>
            </a:r>
            <a:r>
              <a:rPr sz="1350" spc="-5" dirty="0">
                <a:solidFill>
                  <a:srgbClr val="FFFFFF"/>
                </a:solidFill>
                <a:latin typeface="Carlito"/>
                <a:cs typeface="Carlito"/>
              </a:rPr>
              <a:t>kontakti konkurencije  Konkurencija </a:t>
            </a:r>
            <a:r>
              <a:rPr sz="1350" dirty="0">
                <a:solidFill>
                  <a:srgbClr val="FFFFFF"/>
                </a:solidFill>
                <a:latin typeface="Carlito"/>
                <a:cs typeface="Carlito"/>
              </a:rPr>
              <a:t>kao</a:t>
            </a:r>
            <a:r>
              <a:rPr sz="1350" spc="-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350" spc="-5" dirty="0">
                <a:solidFill>
                  <a:srgbClr val="FFFFFF"/>
                </a:solidFill>
                <a:latin typeface="Carlito"/>
                <a:cs typeface="Carlito"/>
              </a:rPr>
              <a:t>brand</a:t>
            </a:r>
            <a:endParaRPr sz="1350">
              <a:latin typeface="Carlito"/>
              <a:cs typeface="Carlito"/>
            </a:endParaRPr>
          </a:p>
          <a:p>
            <a:pPr marL="635" algn="ctr">
              <a:lnSpc>
                <a:spcPct val="100000"/>
              </a:lnSpc>
            </a:pPr>
            <a:r>
              <a:rPr sz="1350" dirty="0">
                <a:solidFill>
                  <a:srgbClr val="FFFFFF"/>
                </a:solidFill>
                <a:latin typeface="Carlito"/>
                <a:cs typeface="Carlito"/>
              </a:rPr>
              <a:t>Porast</a:t>
            </a:r>
            <a:r>
              <a:rPr sz="1350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350" spc="-5" dirty="0">
                <a:solidFill>
                  <a:srgbClr val="FFFFFF"/>
                </a:solidFill>
                <a:latin typeface="Carlito"/>
                <a:cs typeface="Carlito"/>
              </a:rPr>
              <a:t>konkurencije</a:t>
            </a:r>
            <a:endParaRPr sz="1350">
              <a:latin typeface="Carlito"/>
              <a:cs typeface="Carlito"/>
            </a:endParaRPr>
          </a:p>
        </p:txBody>
      </p:sp>
      <p:sp>
        <p:nvSpPr>
          <p:cNvPr id="29" name="object 34">
            <a:extLst>
              <a:ext uri="{FF2B5EF4-FFF2-40B4-BE49-F238E27FC236}">
                <a16:creationId xmlns:a16="http://schemas.microsoft.com/office/drawing/2014/main" id="{35F27D05-39D1-4DD7-B50B-678854DFC2FE}"/>
              </a:ext>
            </a:extLst>
          </p:cNvPr>
          <p:cNvSpPr txBox="1"/>
          <p:nvPr/>
        </p:nvSpPr>
        <p:spPr>
          <a:xfrm>
            <a:off x="5262474" y="3619245"/>
            <a:ext cx="70675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dirty="0">
                <a:solidFill>
                  <a:srgbClr val="FFFFFF"/>
                </a:solidFill>
                <a:latin typeface="Carlito"/>
                <a:cs typeface="Carlito"/>
              </a:rPr>
              <a:t>S</a:t>
            </a:r>
            <a:r>
              <a:rPr sz="2100" b="1" spc="5" dirty="0">
                <a:solidFill>
                  <a:srgbClr val="FFFFFF"/>
                </a:solidFill>
                <a:latin typeface="Carlito"/>
                <a:cs typeface="Carlito"/>
              </a:rPr>
              <a:t>W</a:t>
            </a:r>
            <a:r>
              <a:rPr sz="2100" b="1" spc="-5" dirty="0">
                <a:solidFill>
                  <a:srgbClr val="FFFFFF"/>
                </a:solidFill>
                <a:latin typeface="Carlito"/>
                <a:cs typeface="Carlito"/>
              </a:rPr>
              <a:t>OT</a:t>
            </a:r>
            <a:endParaRPr sz="21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3001941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31765-E397-48C1-BDED-6370DB0E5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4751" y="2788555"/>
            <a:ext cx="8911687" cy="1280890"/>
          </a:xfrm>
        </p:spPr>
        <p:txBody>
          <a:bodyPr>
            <a:normAutofit fontScale="90000"/>
          </a:bodyPr>
          <a:lstStyle/>
          <a:p>
            <a:pPr algn="r"/>
            <a:r>
              <a:rPr lang="hr-HR" dirty="0">
                <a:solidFill>
                  <a:srgbClr val="FF0000"/>
                </a:solidFill>
              </a:rPr>
              <a:t>Vježba br. 1: </a:t>
            </a:r>
            <a:br>
              <a:rPr lang="hr-HR" dirty="0">
                <a:solidFill>
                  <a:srgbClr val="FF0000"/>
                </a:solidFill>
              </a:rPr>
            </a:br>
            <a:r>
              <a:rPr lang="hr-HR" dirty="0">
                <a:solidFill>
                  <a:srgbClr val="FF0000"/>
                </a:solidFill>
              </a:rPr>
              <a:t>Izrada SWOT Analize – situacijska analiza</a:t>
            </a:r>
            <a:br>
              <a:rPr lang="hr-HR" dirty="0"/>
            </a:br>
            <a:endParaRPr lang="en-GB" dirty="0"/>
          </a:p>
        </p:txBody>
      </p:sp>
      <p:sp>
        <p:nvSpPr>
          <p:cNvPr id="4" name="Elipsa 4">
            <a:extLst>
              <a:ext uri="{FF2B5EF4-FFF2-40B4-BE49-F238E27FC236}">
                <a16:creationId xmlns:a16="http://schemas.microsoft.com/office/drawing/2014/main" id="{9C8D9BE9-CEF0-4DD5-9596-5B06E14536D7}"/>
              </a:ext>
            </a:extLst>
          </p:cNvPr>
          <p:cNvSpPr/>
          <p:nvPr/>
        </p:nvSpPr>
        <p:spPr>
          <a:xfrm>
            <a:off x="-261" y="750946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5" name="Pravokutnik 5">
            <a:extLst>
              <a:ext uri="{FF2B5EF4-FFF2-40B4-BE49-F238E27FC236}">
                <a16:creationId xmlns:a16="http://schemas.microsoft.com/office/drawing/2014/main" id="{91FE90B9-BE9B-45AA-A1C9-D9BAF101308C}"/>
              </a:ext>
            </a:extLst>
          </p:cNvPr>
          <p:cNvSpPr/>
          <p:nvPr/>
        </p:nvSpPr>
        <p:spPr>
          <a:xfrm>
            <a:off x="-123091" y="763372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  <p:pic>
        <p:nvPicPr>
          <p:cNvPr id="6" name="Slika 3">
            <a:extLst>
              <a:ext uri="{FF2B5EF4-FFF2-40B4-BE49-F238E27FC236}">
                <a16:creationId xmlns:a16="http://schemas.microsoft.com/office/drawing/2014/main" id="{10ACEB25-E100-496C-A287-C67BBB1D990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3929" y="5501640"/>
            <a:ext cx="3625215" cy="1356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75087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31765-E397-48C1-BDED-6370DB0E5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4751" y="2788555"/>
            <a:ext cx="8911687" cy="1280890"/>
          </a:xfrm>
        </p:spPr>
        <p:txBody>
          <a:bodyPr>
            <a:normAutofit fontScale="90000"/>
          </a:bodyPr>
          <a:lstStyle/>
          <a:p>
            <a:pPr algn="r"/>
            <a:r>
              <a:rPr lang="hr-HR" dirty="0">
                <a:solidFill>
                  <a:srgbClr val="FF0000"/>
                </a:solidFill>
              </a:rPr>
              <a:t>Vježba br. 2: </a:t>
            </a:r>
            <a:br>
              <a:rPr lang="hr-HR" dirty="0">
                <a:solidFill>
                  <a:srgbClr val="FF0000"/>
                </a:solidFill>
              </a:rPr>
            </a:br>
            <a:r>
              <a:rPr lang="hr-HR" dirty="0">
                <a:solidFill>
                  <a:srgbClr val="FF0000"/>
                </a:solidFill>
              </a:rPr>
              <a:t>Izrada SWOT Analize – tržišne prilike</a:t>
            </a:r>
            <a:br>
              <a:rPr lang="hr-HR" dirty="0"/>
            </a:br>
            <a:endParaRPr lang="en-GB" dirty="0"/>
          </a:p>
        </p:txBody>
      </p:sp>
      <p:sp>
        <p:nvSpPr>
          <p:cNvPr id="4" name="Elipsa 4">
            <a:extLst>
              <a:ext uri="{FF2B5EF4-FFF2-40B4-BE49-F238E27FC236}">
                <a16:creationId xmlns:a16="http://schemas.microsoft.com/office/drawing/2014/main" id="{9C8D9BE9-CEF0-4DD5-9596-5B06E14536D7}"/>
              </a:ext>
            </a:extLst>
          </p:cNvPr>
          <p:cNvSpPr/>
          <p:nvPr/>
        </p:nvSpPr>
        <p:spPr>
          <a:xfrm>
            <a:off x="-261" y="750946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5" name="Pravokutnik 5">
            <a:extLst>
              <a:ext uri="{FF2B5EF4-FFF2-40B4-BE49-F238E27FC236}">
                <a16:creationId xmlns:a16="http://schemas.microsoft.com/office/drawing/2014/main" id="{91FE90B9-BE9B-45AA-A1C9-D9BAF101308C}"/>
              </a:ext>
            </a:extLst>
          </p:cNvPr>
          <p:cNvSpPr/>
          <p:nvPr/>
        </p:nvSpPr>
        <p:spPr>
          <a:xfrm>
            <a:off x="-123091" y="763372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  <p:pic>
        <p:nvPicPr>
          <p:cNvPr id="6" name="Slika 3">
            <a:extLst>
              <a:ext uri="{FF2B5EF4-FFF2-40B4-BE49-F238E27FC236}">
                <a16:creationId xmlns:a16="http://schemas.microsoft.com/office/drawing/2014/main" id="{10ACEB25-E100-496C-A287-C67BBB1D990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3929" y="5501640"/>
            <a:ext cx="3625215" cy="1356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6101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ipsa 7"/>
          <p:cNvSpPr/>
          <p:nvPr/>
        </p:nvSpPr>
        <p:spPr>
          <a:xfrm>
            <a:off x="0" y="741335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SADRŽAJ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183037" y="2320121"/>
            <a:ext cx="5145207" cy="39851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b="1" dirty="0"/>
              <a:t>1. MODUL:</a:t>
            </a:r>
          </a:p>
          <a:p>
            <a:r>
              <a:rPr lang="hr-HR" sz="2000" dirty="0"/>
              <a:t>Osnove uspješnog poslovanja – procjena poduzetničkih sposobnosti</a:t>
            </a:r>
          </a:p>
          <a:p>
            <a:endParaRPr lang="hr-HR" sz="2000" dirty="0"/>
          </a:p>
          <a:p>
            <a:pPr marL="0" indent="0">
              <a:buNone/>
            </a:pPr>
            <a:r>
              <a:rPr lang="hr-HR" sz="2000" b="1" dirty="0"/>
              <a:t>2. MODUL :</a:t>
            </a:r>
          </a:p>
          <a:p>
            <a:r>
              <a:rPr lang="hr-HR" sz="2000" dirty="0"/>
              <a:t>Razvijanje poslovne ideje</a:t>
            </a:r>
          </a:p>
        </p:txBody>
      </p:sp>
      <p:sp>
        <p:nvSpPr>
          <p:cNvPr id="5" name="Rezervirano mjesto sadržaja 2"/>
          <p:cNvSpPr>
            <a:spLocks noGrp="1"/>
          </p:cNvSpPr>
          <p:nvPr>
            <p:ph sz="half" idx="1"/>
          </p:nvPr>
        </p:nvSpPr>
        <p:spPr>
          <a:xfrm>
            <a:off x="7451074" y="2320121"/>
            <a:ext cx="4053538" cy="4176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/>
              <a:t>3</a:t>
            </a:r>
            <a:r>
              <a:rPr lang="hr-HR" sz="2000" b="1" dirty="0"/>
              <a:t>. MODUL :</a:t>
            </a:r>
          </a:p>
          <a:p>
            <a:r>
              <a:rPr lang="hr-HR" sz="2000" dirty="0"/>
              <a:t>Pristup na tržište rada</a:t>
            </a:r>
          </a:p>
          <a:p>
            <a:pPr marL="0" indent="0">
              <a:buNone/>
            </a:pPr>
            <a:r>
              <a:rPr lang="hr-HR" sz="2000" b="1" dirty="0"/>
              <a:t>4. MODUL :</a:t>
            </a:r>
          </a:p>
          <a:p>
            <a:r>
              <a:rPr lang="hr-HR" sz="2000" dirty="0"/>
              <a:t>Preuzimanje inicijative</a:t>
            </a:r>
          </a:p>
          <a:p>
            <a:pPr marL="0" indent="0">
              <a:buNone/>
            </a:pPr>
            <a:r>
              <a:rPr lang="hr-HR" sz="2000" b="1" dirty="0">
                <a:solidFill>
                  <a:srgbClr val="FF0000"/>
                </a:solidFill>
              </a:rPr>
              <a:t>5. MODUL :</a:t>
            </a:r>
          </a:p>
          <a:p>
            <a:r>
              <a:rPr lang="hr-HR" sz="2000" b="1" dirty="0">
                <a:solidFill>
                  <a:srgbClr val="FF0000"/>
                </a:solidFill>
              </a:rPr>
              <a:t>Izrada SWOT analize</a:t>
            </a:r>
          </a:p>
        </p:txBody>
      </p:sp>
      <p:pic>
        <p:nvPicPr>
          <p:cNvPr id="6" name="Slika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3929" y="5501640"/>
            <a:ext cx="3625215" cy="13563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Pravokutnik 6"/>
          <p:cNvSpPr/>
          <p:nvPr/>
        </p:nvSpPr>
        <p:spPr>
          <a:xfrm>
            <a:off x="-119388" y="74133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777" y="324719"/>
            <a:ext cx="1512218" cy="188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294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sz="2200" dirty="0"/>
          </a:p>
          <a:p>
            <a:pPr marL="0" indent="0" algn="ctr">
              <a:buNone/>
            </a:pPr>
            <a:r>
              <a:rPr lang="hr-HR" sz="2200" b="1" dirty="0"/>
              <a:t>Hvala na pažnji!</a:t>
            </a:r>
          </a:p>
          <a:p>
            <a:pPr marL="0" indent="0" algn="ctr">
              <a:buNone/>
            </a:pPr>
            <a:endParaRPr lang="hr-HR" sz="2200" dirty="0"/>
          </a:p>
          <a:p>
            <a:pPr marL="0" indent="0" algn="ctr">
              <a:buNone/>
            </a:pPr>
            <a:r>
              <a:rPr lang="hr-HR" sz="2200" dirty="0"/>
              <a:t>uprava.terra12@gmail.com</a:t>
            </a:r>
            <a:endParaRPr lang="hr-HR" dirty="0"/>
          </a:p>
        </p:txBody>
      </p:sp>
      <p:pic>
        <p:nvPicPr>
          <p:cNvPr id="4" name="Slika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7719"/>
            <a:ext cx="2948655" cy="8802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ipsa 4"/>
          <p:cNvSpPr/>
          <p:nvPr/>
        </p:nvSpPr>
        <p:spPr>
          <a:xfrm>
            <a:off x="0" y="741335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-119388" y="74133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632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BDD7D-2EF9-47A0-8BCB-4133C03F11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2" y="1166219"/>
            <a:ext cx="8915399" cy="2262781"/>
          </a:xfrm>
        </p:spPr>
        <p:txBody>
          <a:bodyPr/>
          <a:lstStyle/>
          <a:p>
            <a:r>
              <a:rPr lang="hr-HR" b="1" dirty="0">
                <a:solidFill>
                  <a:schemeClr val="tx1"/>
                </a:solidFill>
              </a:rPr>
              <a:t>MODUL 5: SWOT ANALIZA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Elipsa 4">
            <a:extLst>
              <a:ext uri="{FF2B5EF4-FFF2-40B4-BE49-F238E27FC236}">
                <a16:creationId xmlns:a16="http://schemas.microsoft.com/office/drawing/2014/main" id="{EFD9313B-FDF1-47B5-95AF-C9866E14F7A6}"/>
              </a:ext>
            </a:extLst>
          </p:cNvPr>
          <p:cNvSpPr/>
          <p:nvPr/>
        </p:nvSpPr>
        <p:spPr>
          <a:xfrm>
            <a:off x="-32084" y="4511230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5" name="Pravokutnik 5">
            <a:extLst>
              <a:ext uri="{FF2B5EF4-FFF2-40B4-BE49-F238E27FC236}">
                <a16:creationId xmlns:a16="http://schemas.microsoft.com/office/drawing/2014/main" id="{797476D4-E717-4C7A-8BCD-894A2BB1D748}"/>
              </a:ext>
            </a:extLst>
          </p:cNvPr>
          <p:cNvSpPr/>
          <p:nvPr/>
        </p:nvSpPr>
        <p:spPr>
          <a:xfrm>
            <a:off x="-151472" y="4511230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  <p:pic>
        <p:nvPicPr>
          <p:cNvPr id="6" name="Slika 3">
            <a:extLst>
              <a:ext uri="{FF2B5EF4-FFF2-40B4-BE49-F238E27FC236}">
                <a16:creationId xmlns:a16="http://schemas.microsoft.com/office/drawing/2014/main" id="{69BAED7A-6C04-48D4-A56C-5628CA3B3C8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158" y="5977719"/>
            <a:ext cx="2948655" cy="8802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7320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70A21-A509-42B3-9231-2FD62F325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1358" y="220426"/>
            <a:ext cx="10515600" cy="1008126"/>
          </a:xfrm>
        </p:spPr>
        <p:txBody>
          <a:bodyPr/>
          <a:lstStyle/>
          <a:p>
            <a:r>
              <a:rPr lang="en-GB" spc="-40" dirty="0">
                <a:solidFill>
                  <a:srgbClr val="FF0000"/>
                </a:solidFill>
              </a:rPr>
              <a:t>SWOT</a:t>
            </a:r>
            <a:r>
              <a:rPr lang="hr-HR" spc="-40" dirty="0">
                <a:solidFill>
                  <a:srgbClr val="FF0000"/>
                </a:solidFill>
              </a:rPr>
              <a:t> ANALIZA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36471-9E41-43B6-BD4F-414EE7E52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1358" y="1380981"/>
            <a:ext cx="9771189" cy="4435966"/>
          </a:xfrm>
        </p:spPr>
        <p:txBody>
          <a:bodyPr>
            <a:normAutofit/>
          </a:bodyPr>
          <a:lstStyle/>
          <a:p>
            <a:endParaRPr lang="hr-HR" dirty="0"/>
          </a:p>
          <a:p>
            <a:r>
              <a:rPr lang="hr-HR" sz="2000" b="1" dirty="0">
                <a:solidFill>
                  <a:srgbClr val="FF0000"/>
                </a:solidFill>
              </a:rPr>
              <a:t>ANALIZA SITUACIJE</a:t>
            </a:r>
          </a:p>
          <a:p>
            <a:endParaRPr lang="hr-HR" sz="2000" b="1" dirty="0"/>
          </a:p>
          <a:p>
            <a:r>
              <a:rPr lang="hr-HR" sz="2000" dirty="0"/>
              <a:t>Preduvjet za ispravni odabir strategije</a:t>
            </a:r>
          </a:p>
          <a:p>
            <a:endParaRPr lang="hr-HR" sz="2000" dirty="0"/>
          </a:p>
          <a:p>
            <a:r>
              <a:rPr lang="hr-HR" sz="2000" dirty="0"/>
              <a:t>Podrazumijeva da poduzeće/organizacija treba sagledati </a:t>
            </a:r>
            <a:r>
              <a:rPr lang="hr-HR" sz="2000" b="1" dirty="0"/>
              <a:t>vanjske</a:t>
            </a:r>
            <a:r>
              <a:rPr lang="hr-HR" sz="2000" dirty="0"/>
              <a:t> i </a:t>
            </a:r>
            <a:r>
              <a:rPr lang="hr-HR" sz="2000" b="1" dirty="0"/>
              <a:t>unutarnje</a:t>
            </a:r>
            <a:r>
              <a:rPr lang="hr-HR" sz="2000" dirty="0"/>
              <a:t> čimbenike kako bi spoznalo najbolji način za ostvarenje željenog CILJ </a:t>
            </a:r>
          </a:p>
          <a:p>
            <a:endParaRPr lang="hr-HR" sz="2000" dirty="0"/>
          </a:p>
          <a:p>
            <a:r>
              <a:rPr lang="hr-HR" sz="2000" dirty="0"/>
              <a:t>Sve veća dinamičnost koja je prisutna na tržištu primorava poduzetnike na pažljivi odabir način na koji će se natjecati s konkurencijom</a:t>
            </a:r>
            <a:endParaRPr lang="en-GB" sz="2000" dirty="0"/>
          </a:p>
        </p:txBody>
      </p:sp>
      <p:pic>
        <p:nvPicPr>
          <p:cNvPr id="5" name="Slika 3">
            <a:extLst>
              <a:ext uri="{FF2B5EF4-FFF2-40B4-BE49-F238E27FC236}">
                <a16:creationId xmlns:a16="http://schemas.microsoft.com/office/drawing/2014/main" id="{ADAA23BA-1CE6-4D2F-94B5-EABBD556665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503" y="5977719"/>
            <a:ext cx="2948655" cy="88028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Elipsa 4">
            <a:extLst>
              <a:ext uri="{FF2B5EF4-FFF2-40B4-BE49-F238E27FC236}">
                <a16:creationId xmlns:a16="http://schemas.microsoft.com/office/drawing/2014/main" id="{1A807B7D-C150-4E96-ADF6-D0560C55CFBE}"/>
              </a:ext>
            </a:extLst>
          </p:cNvPr>
          <p:cNvSpPr/>
          <p:nvPr/>
        </p:nvSpPr>
        <p:spPr>
          <a:xfrm>
            <a:off x="119388" y="755977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8" name="Pravokutnik 5">
            <a:extLst>
              <a:ext uri="{FF2B5EF4-FFF2-40B4-BE49-F238E27FC236}">
                <a16:creationId xmlns:a16="http://schemas.microsoft.com/office/drawing/2014/main" id="{3B8D6418-E7D8-4DA3-890D-676E42745659}"/>
              </a:ext>
            </a:extLst>
          </p:cNvPr>
          <p:cNvSpPr/>
          <p:nvPr/>
        </p:nvSpPr>
        <p:spPr>
          <a:xfrm>
            <a:off x="0" y="755977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19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70A21-A509-42B3-9231-2FD62F325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1358" y="220426"/>
            <a:ext cx="10515600" cy="1008126"/>
          </a:xfrm>
        </p:spPr>
        <p:txBody>
          <a:bodyPr/>
          <a:lstStyle/>
          <a:p>
            <a:r>
              <a:rPr lang="en-GB" spc="-40" dirty="0">
                <a:solidFill>
                  <a:srgbClr val="FF0000"/>
                </a:solidFill>
              </a:rPr>
              <a:t>SWOT</a:t>
            </a:r>
            <a:r>
              <a:rPr lang="hr-HR" spc="-40" dirty="0">
                <a:solidFill>
                  <a:srgbClr val="FF0000"/>
                </a:solidFill>
              </a:rPr>
              <a:t> ANALIZA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36471-9E41-43B6-BD4F-414EE7E52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1358" y="1380981"/>
            <a:ext cx="9771189" cy="4435966"/>
          </a:xfrm>
        </p:spPr>
        <p:txBody>
          <a:bodyPr>
            <a:normAutofit/>
          </a:bodyPr>
          <a:lstStyle/>
          <a:p>
            <a:endParaRPr lang="hr-HR" sz="2000" dirty="0"/>
          </a:p>
          <a:p>
            <a:r>
              <a:rPr lang="hr-HR" sz="2000" b="1" dirty="0">
                <a:solidFill>
                  <a:srgbClr val="FF0000"/>
                </a:solidFill>
              </a:rPr>
              <a:t>S</a:t>
            </a:r>
            <a:r>
              <a:rPr lang="hr-HR" sz="2000" b="1" dirty="0"/>
              <a:t> – </a:t>
            </a:r>
            <a:r>
              <a:rPr lang="hr-HR" sz="2000" b="1" i="1" dirty="0" err="1"/>
              <a:t>S</a:t>
            </a:r>
            <a:r>
              <a:rPr lang="hr-HR" sz="2000" i="1" dirty="0" err="1"/>
              <a:t>trenghts</a:t>
            </a:r>
            <a:r>
              <a:rPr lang="hr-HR" sz="2000" b="1" i="1" dirty="0"/>
              <a:t> </a:t>
            </a:r>
            <a:r>
              <a:rPr lang="hr-HR" sz="2000" b="1" dirty="0"/>
              <a:t>– SNAGA</a:t>
            </a:r>
          </a:p>
          <a:p>
            <a:endParaRPr lang="hr-HR" sz="2000" b="1" dirty="0"/>
          </a:p>
          <a:p>
            <a:r>
              <a:rPr lang="hr-HR" sz="2000" b="1" dirty="0">
                <a:solidFill>
                  <a:srgbClr val="FF0000"/>
                </a:solidFill>
              </a:rPr>
              <a:t>W</a:t>
            </a:r>
            <a:r>
              <a:rPr lang="hr-HR" sz="2000" b="1" dirty="0"/>
              <a:t> – </a:t>
            </a:r>
            <a:r>
              <a:rPr lang="hr-HR" sz="2000" b="1" i="1" dirty="0" err="1"/>
              <a:t>W</a:t>
            </a:r>
            <a:r>
              <a:rPr lang="hr-HR" sz="2000" i="1" dirty="0" err="1"/>
              <a:t>eakness</a:t>
            </a:r>
            <a:r>
              <a:rPr lang="hr-HR" sz="2000" b="1" dirty="0"/>
              <a:t> – SLABOSTI</a:t>
            </a:r>
          </a:p>
          <a:p>
            <a:endParaRPr lang="hr-HR" sz="2000" b="1" dirty="0"/>
          </a:p>
          <a:p>
            <a:r>
              <a:rPr lang="hr-HR" sz="2000" b="1" dirty="0">
                <a:solidFill>
                  <a:srgbClr val="FF0000"/>
                </a:solidFill>
              </a:rPr>
              <a:t>O</a:t>
            </a:r>
            <a:r>
              <a:rPr lang="hr-HR" sz="2000" b="1" dirty="0"/>
              <a:t> – </a:t>
            </a:r>
            <a:r>
              <a:rPr lang="hr-HR" sz="2000" b="1" i="1" dirty="0" err="1"/>
              <a:t>O</a:t>
            </a:r>
            <a:r>
              <a:rPr lang="hr-HR" sz="2000" i="1" dirty="0" err="1"/>
              <a:t>pportunities</a:t>
            </a:r>
            <a:r>
              <a:rPr lang="hr-HR" sz="2000" b="1" dirty="0"/>
              <a:t> – PRILIKE</a:t>
            </a:r>
          </a:p>
          <a:p>
            <a:endParaRPr lang="hr-HR" sz="2000" b="1" dirty="0"/>
          </a:p>
          <a:p>
            <a:r>
              <a:rPr lang="hr-HR" sz="2000" b="1" dirty="0">
                <a:solidFill>
                  <a:srgbClr val="FF0000"/>
                </a:solidFill>
              </a:rPr>
              <a:t>T</a:t>
            </a:r>
            <a:r>
              <a:rPr lang="hr-HR" sz="2000" b="1" dirty="0"/>
              <a:t> – </a:t>
            </a:r>
            <a:r>
              <a:rPr lang="hr-HR" sz="2000" b="1" i="1" dirty="0" err="1"/>
              <a:t>T</a:t>
            </a:r>
            <a:r>
              <a:rPr lang="hr-HR" sz="2000" i="1" dirty="0" err="1"/>
              <a:t>hreats</a:t>
            </a:r>
            <a:r>
              <a:rPr lang="hr-HR" sz="2000" b="1" dirty="0"/>
              <a:t> – PRIJETNJE</a:t>
            </a:r>
          </a:p>
          <a:p>
            <a:endParaRPr lang="en-GB" dirty="0"/>
          </a:p>
        </p:txBody>
      </p:sp>
      <p:pic>
        <p:nvPicPr>
          <p:cNvPr id="5" name="Slika 3">
            <a:extLst>
              <a:ext uri="{FF2B5EF4-FFF2-40B4-BE49-F238E27FC236}">
                <a16:creationId xmlns:a16="http://schemas.microsoft.com/office/drawing/2014/main" id="{ADAA23BA-1CE6-4D2F-94B5-EABBD556665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503" y="5977719"/>
            <a:ext cx="2948655" cy="88028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Elipsa 4">
            <a:extLst>
              <a:ext uri="{FF2B5EF4-FFF2-40B4-BE49-F238E27FC236}">
                <a16:creationId xmlns:a16="http://schemas.microsoft.com/office/drawing/2014/main" id="{1A807B7D-C150-4E96-ADF6-D0560C55CFBE}"/>
              </a:ext>
            </a:extLst>
          </p:cNvPr>
          <p:cNvSpPr/>
          <p:nvPr/>
        </p:nvSpPr>
        <p:spPr>
          <a:xfrm>
            <a:off x="119388" y="755977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8" name="Pravokutnik 5">
            <a:extLst>
              <a:ext uri="{FF2B5EF4-FFF2-40B4-BE49-F238E27FC236}">
                <a16:creationId xmlns:a16="http://schemas.microsoft.com/office/drawing/2014/main" id="{3B8D6418-E7D8-4DA3-890D-676E42745659}"/>
              </a:ext>
            </a:extLst>
          </p:cNvPr>
          <p:cNvSpPr/>
          <p:nvPr/>
        </p:nvSpPr>
        <p:spPr>
          <a:xfrm>
            <a:off x="0" y="755977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612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70A21-A509-42B3-9231-2FD62F325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1358" y="533626"/>
            <a:ext cx="10515600" cy="1008126"/>
          </a:xfrm>
        </p:spPr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OSNOVNE FAZE </a:t>
            </a:r>
            <a:r>
              <a:rPr lang="en-GB" spc="-375" dirty="0">
                <a:solidFill>
                  <a:srgbClr val="FF0000"/>
                </a:solidFill>
              </a:rPr>
              <a:t> </a:t>
            </a:r>
            <a:r>
              <a:rPr lang="en-GB" spc="-40" dirty="0">
                <a:solidFill>
                  <a:srgbClr val="FF0000"/>
                </a:solidFill>
              </a:rPr>
              <a:t>SWOT</a:t>
            </a:r>
            <a:r>
              <a:rPr lang="hr-HR" spc="-40" dirty="0">
                <a:solidFill>
                  <a:srgbClr val="FF0000"/>
                </a:solidFill>
              </a:rPr>
              <a:t> ANALIZE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36471-9E41-43B6-BD4F-414EE7E52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0263" y="1981893"/>
            <a:ext cx="9771189" cy="4435966"/>
          </a:xfrm>
        </p:spPr>
        <p:txBody>
          <a:bodyPr>
            <a:norm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800"/>
              </a:spcBef>
              <a:buAutoNum type="arabicPeriod"/>
              <a:tabLst>
                <a:tab pos="355600" algn="l"/>
                <a:tab pos="356235" algn="l"/>
              </a:tabLst>
            </a:pPr>
            <a:endParaRPr lang="hr-HR" sz="2000" spc="-10" dirty="0">
              <a:latin typeface="Century Gothic" panose="020B0502020202020204" pitchFamily="34" charset="0"/>
              <a:cs typeface="Carlito"/>
            </a:endParaRPr>
          </a:p>
          <a:p>
            <a:pPr marL="355600" marR="5080" indent="-343535">
              <a:lnSpc>
                <a:spcPct val="100000"/>
              </a:lnSpc>
              <a:spcBef>
                <a:spcPts val="800"/>
              </a:spcBef>
              <a:buAutoNum type="arabicPeriod"/>
              <a:tabLst>
                <a:tab pos="355600" algn="l"/>
                <a:tab pos="356235" algn="l"/>
              </a:tabLst>
            </a:pPr>
            <a:r>
              <a:rPr lang="en-GB" sz="2000" spc="-10" dirty="0" err="1">
                <a:latin typeface="Century Gothic" panose="020B0502020202020204" pitchFamily="34" charset="0"/>
                <a:cs typeface="Carlito"/>
              </a:rPr>
              <a:t>Identificiranje</a:t>
            </a:r>
            <a:r>
              <a:rPr lang="en-GB" sz="2000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spc="-5" dirty="0" err="1">
                <a:latin typeface="Century Gothic" panose="020B0502020202020204" pitchFamily="34" charset="0"/>
                <a:cs typeface="Carlito"/>
              </a:rPr>
              <a:t>unutarnjih</a:t>
            </a:r>
            <a:r>
              <a:rPr lang="en-GB" sz="2000" spc="-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spc="-10" dirty="0" err="1">
                <a:latin typeface="Century Gothic" panose="020B0502020202020204" pitchFamily="34" charset="0"/>
                <a:cs typeface="Carlito"/>
              </a:rPr>
              <a:t>snaga</a:t>
            </a:r>
            <a:r>
              <a:rPr lang="en-GB" sz="2000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dirty="0">
                <a:latin typeface="Century Gothic" panose="020B0502020202020204" pitchFamily="34" charset="0"/>
                <a:cs typeface="Carlito"/>
              </a:rPr>
              <a:t>(S) </a:t>
            </a:r>
            <a:r>
              <a:rPr lang="en-GB" sz="2000" dirty="0" err="1">
                <a:latin typeface="Century Gothic" panose="020B0502020202020204" pitchFamily="34" charset="0"/>
                <a:cs typeface="Carlito"/>
              </a:rPr>
              <a:t>i</a:t>
            </a:r>
            <a:r>
              <a:rPr lang="en-GB" sz="200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spc="-5" dirty="0" err="1">
                <a:latin typeface="Century Gothic" panose="020B0502020202020204" pitchFamily="34" charset="0"/>
                <a:cs typeface="Carlito"/>
              </a:rPr>
              <a:t>slabosti</a:t>
            </a:r>
            <a:r>
              <a:rPr lang="en-GB" sz="2000" spc="-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dirty="0">
                <a:latin typeface="Century Gothic" panose="020B0502020202020204" pitchFamily="34" charset="0"/>
                <a:cs typeface="Carlito"/>
              </a:rPr>
              <a:t>(W) </a:t>
            </a:r>
            <a:r>
              <a:rPr lang="en-GB" sz="2000" spc="-10" dirty="0" err="1">
                <a:latin typeface="Century Gothic" panose="020B0502020202020204" pitchFamily="34" charset="0"/>
                <a:cs typeface="Carlito"/>
              </a:rPr>
              <a:t>organizacije</a:t>
            </a:r>
            <a:r>
              <a:rPr lang="en-GB" sz="2000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spc="-15" dirty="0" err="1">
                <a:latin typeface="Century Gothic" panose="020B0502020202020204" pitchFamily="34" charset="0"/>
                <a:cs typeface="Carlito"/>
              </a:rPr>
              <a:t>te</a:t>
            </a:r>
            <a:r>
              <a:rPr lang="en-GB" sz="2000" spc="-1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spc="-5" dirty="0" err="1">
                <a:latin typeface="Century Gothic" panose="020B0502020202020204" pitchFamily="34" charset="0"/>
                <a:cs typeface="Carlito"/>
              </a:rPr>
              <a:t>vanjskih</a:t>
            </a:r>
            <a:r>
              <a:rPr lang="en-GB" sz="2000" spc="-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spc="-10" dirty="0" err="1">
                <a:latin typeface="Century Gothic" panose="020B0502020202020204" pitchFamily="34" charset="0"/>
                <a:cs typeface="Carlito"/>
              </a:rPr>
              <a:t>prilika</a:t>
            </a:r>
            <a:r>
              <a:rPr lang="en-GB" sz="2000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dirty="0">
                <a:latin typeface="Century Gothic" panose="020B0502020202020204" pitchFamily="34" charset="0"/>
                <a:cs typeface="Carlito"/>
              </a:rPr>
              <a:t>(O) </a:t>
            </a:r>
            <a:r>
              <a:rPr lang="en-GB" sz="2000" dirty="0" err="1">
                <a:latin typeface="Century Gothic" panose="020B0502020202020204" pitchFamily="34" charset="0"/>
                <a:cs typeface="Carlito"/>
              </a:rPr>
              <a:t>i</a:t>
            </a:r>
            <a:r>
              <a:rPr lang="en-GB" sz="2000" dirty="0">
                <a:latin typeface="Century Gothic" panose="020B0502020202020204" pitchFamily="34" charset="0"/>
                <a:cs typeface="Carlito"/>
              </a:rPr>
              <a:t>  </a:t>
            </a:r>
            <a:r>
              <a:rPr lang="en-GB" sz="2000" spc="-5" dirty="0" err="1">
                <a:latin typeface="Century Gothic" panose="020B0502020202020204" pitchFamily="34" charset="0"/>
                <a:cs typeface="Carlito"/>
              </a:rPr>
              <a:t>prijetnji</a:t>
            </a:r>
            <a:r>
              <a:rPr lang="en-GB" sz="2000" spc="-2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dirty="0">
                <a:latin typeface="Century Gothic" panose="020B0502020202020204" pitchFamily="34" charset="0"/>
                <a:cs typeface="Carlito"/>
              </a:rPr>
              <a:t>(T)</a:t>
            </a:r>
            <a:endParaRPr lang="hr-HR" sz="2000" dirty="0">
              <a:latin typeface="Century Gothic" panose="020B0502020202020204" pitchFamily="34" charset="0"/>
              <a:cs typeface="Carlito"/>
            </a:endParaRPr>
          </a:p>
          <a:p>
            <a:pPr marL="355600" marR="5080" indent="-343535">
              <a:lnSpc>
                <a:spcPct val="100000"/>
              </a:lnSpc>
              <a:spcBef>
                <a:spcPts val="800"/>
              </a:spcBef>
              <a:buAutoNum type="arabicPeriod"/>
              <a:tabLst>
                <a:tab pos="355600" algn="l"/>
                <a:tab pos="356235" algn="l"/>
              </a:tabLst>
            </a:pPr>
            <a:endParaRPr lang="en-GB" sz="2000" dirty="0">
              <a:latin typeface="Century Gothic" panose="020B0502020202020204" pitchFamily="34" charset="0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805"/>
              </a:spcBef>
              <a:buAutoNum type="arabicPeriod"/>
              <a:tabLst>
                <a:tab pos="355600" algn="l"/>
                <a:tab pos="356235" algn="l"/>
              </a:tabLst>
            </a:pPr>
            <a:r>
              <a:rPr lang="en-GB" sz="2000" spc="-25" dirty="0" err="1">
                <a:latin typeface="Century Gothic" panose="020B0502020202020204" pitchFamily="34" charset="0"/>
                <a:cs typeface="Carlito"/>
              </a:rPr>
              <a:t>Traženje</a:t>
            </a:r>
            <a:r>
              <a:rPr lang="en-GB" sz="2000" spc="-2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  <a:cs typeface="Carlito"/>
              </a:rPr>
              <a:t>načina</a:t>
            </a:r>
            <a:r>
              <a:rPr lang="en-GB" sz="200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spc="-25" dirty="0" err="1">
                <a:latin typeface="Century Gothic" panose="020B0502020202020204" pitchFamily="34" charset="0"/>
                <a:cs typeface="Carlito"/>
              </a:rPr>
              <a:t>kako</a:t>
            </a:r>
            <a:r>
              <a:rPr lang="en-GB" sz="2000" spc="-2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spc="-10" dirty="0" err="1">
                <a:latin typeface="Century Gothic" panose="020B0502020202020204" pitchFamily="34" charset="0"/>
                <a:cs typeface="Carlito"/>
              </a:rPr>
              <a:t>iskoristiti</a:t>
            </a:r>
            <a:r>
              <a:rPr lang="en-GB" sz="2000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spc="-5" dirty="0" err="1">
                <a:latin typeface="Century Gothic" panose="020B0502020202020204" pitchFamily="34" charset="0"/>
                <a:cs typeface="Carlito"/>
              </a:rPr>
              <a:t>snage</a:t>
            </a:r>
            <a:r>
              <a:rPr lang="en-GB" sz="2000" spc="-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dirty="0">
                <a:latin typeface="Century Gothic" panose="020B0502020202020204" pitchFamily="34" charset="0"/>
                <a:cs typeface="Carlito"/>
              </a:rPr>
              <a:t>(S) </a:t>
            </a:r>
            <a:r>
              <a:rPr lang="en-GB" sz="2000" spc="-20" dirty="0" err="1">
                <a:latin typeface="Century Gothic" panose="020B0502020202020204" pitchFamily="34" charset="0"/>
                <a:cs typeface="Carlito"/>
              </a:rPr>
              <a:t>kako</a:t>
            </a:r>
            <a:r>
              <a:rPr lang="en-GB" sz="2000" spc="-2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dirty="0">
                <a:latin typeface="Century Gothic" panose="020B0502020202020204" pitchFamily="34" charset="0"/>
                <a:cs typeface="Carlito"/>
              </a:rPr>
              <a:t>bi se </a:t>
            </a:r>
            <a:r>
              <a:rPr lang="en-GB" sz="2000" spc="-5" dirty="0" err="1">
                <a:latin typeface="Century Gothic" panose="020B0502020202020204" pitchFamily="34" charset="0"/>
                <a:cs typeface="Carlito"/>
              </a:rPr>
              <a:t>riješile</a:t>
            </a:r>
            <a:r>
              <a:rPr lang="en-GB" sz="2000" spc="-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spc="-5" dirty="0" err="1">
                <a:latin typeface="Century Gothic" panose="020B0502020202020204" pitchFamily="34" charset="0"/>
                <a:cs typeface="Carlito"/>
              </a:rPr>
              <a:t>slabosti</a:t>
            </a:r>
            <a:r>
              <a:rPr lang="en-GB" sz="2000" spc="-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dirty="0">
                <a:latin typeface="Century Gothic" panose="020B0502020202020204" pitchFamily="34" charset="0"/>
                <a:cs typeface="Carlito"/>
              </a:rPr>
              <a:t>(W) </a:t>
            </a:r>
            <a:r>
              <a:rPr lang="en-GB" sz="2000" dirty="0" err="1">
                <a:latin typeface="Century Gothic" panose="020B0502020202020204" pitchFamily="34" charset="0"/>
                <a:cs typeface="Carlito"/>
              </a:rPr>
              <a:t>i</a:t>
            </a:r>
            <a:r>
              <a:rPr lang="en-GB" sz="2000" spc="-6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spc="-10" dirty="0" err="1">
                <a:latin typeface="Century Gothic" panose="020B0502020202020204" pitchFamily="34" charset="0"/>
                <a:cs typeface="Carlito"/>
              </a:rPr>
              <a:t>iskoristile</a:t>
            </a:r>
            <a:r>
              <a:rPr lang="hr-HR" sz="2000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spc="-10" dirty="0" err="1">
                <a:latin typeface="Century Gothic" panose="020B0502020202020204" pitchFamily="34" charset="0"/>
                <a:cs typeface="Carlito"/>
              </a:rPr>
              <a:t>prilike</a:t>
            </a:r>
            <a:r>
              <a:rPr lang="en-GB" sz="2000" spc="-10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dirty="0">
                <a:latin typeface="Century Gothic" panose="020B0502020202020204" pitchFamily="34" charset="0"/>
                <a:cs typeface="Carlito"/>
              </a:rPr>
              <a:t>(O) </a:t>
            </a:r>
            <a:r>
              <a:rPr lang="en-GB" sz="2000" spc="-10" dirty="0">
                <a:latin typeface="Century Gothic" panose="020B0502020202020204" pitchFamily="34" charset="0"/>
                <a:cs typeface="Carlito"/>
              </a:rPr>
              <a:t>za </a:t>
            </a:r>
            <a:r>
              <a:rPr lang="en-GB" sz="2000" spc="-5" dirty="0" err="1">
                <a:latin typeface="Century Gothic" panose="020B0502020202020204" pitchFamily="34" charset="0"/>
                <a:cs typeface="Carlito"/>
              </a:rPr>
              <a:t>smanjenje</a:t>
            </a:r>
            <a:r>
              <a:rPr lang="en-GB" sz="2000" spc="-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spc="-5" dirty="0" err="1">
                <a:latin typeface="Century Gothic" panose="020B0502020202020204" pitchFamily="34" charset="0"/>
                <a:cs typeface="Carlito"/>
              </a:rPr>
              <a:t>potencijalnih</a:t>
            </a:r>
            <a:r>
              <a:rPr lang="en-GB" sz="2000" spc="-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spc="-5" dirty="0" err="1">
                <a:latin typeface="Century Gothic" panose="020B0502020202020204" pitchFamily="34" charset="0"/>
                <a:cs typeface="Carlito"/>
              </a:rPr>
              <a:t>prijetnji</a:t>
            </a:r>
            <a:r>
              <a:rPr lang="en-GB" sz="2000" spc="-9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dirty="0">
                <a:latin typeface="Century Gothic" panose="020B0502020202020204" pitchFamily="34" charset="0"/>
                <a:cs typeface="Carlito"/>
              </a:rPr>
              <a:t>(T)</a:t>
            </a:r>
            <a:endParaRPr lang="hr-HR" sz="2000" dirty="0">
              <a:latin typeface="Century Gothic" panose="020B0502020202020204" pitchFamily="34" charset="0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805"/>
              </a:spcBef>
              <a:buAutoNum type="arabicPeriod"/>
              <a:tabLst>
                <a:tab pos="355600" algn="l"/>
                <a:tab pos="356235" algn="l"/>
              </a:tabLst>
            </a:pPr>
            <a:endParaRPr lang="en-GB" sz="2000" dirty="0">
              <a:latin typeface="Century Gothic" panose="020B0502020202020204" pitchFamily="34" charset="0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90"/>
              </a:spcBef>
              <a:buAutoNum type="arabicPeriod" startAt="3"/>
              <a:tabLst>
                <a:tab pos="355600" algn="l"/>
                <a:tab pos="356235" algn="l"/>
              </a:tabLst>
            </a:pPr>
            <a:r>
              <a:rPr lang="en-GB" sz="2000" spc="-5" dirty="0" err="1">
                <a:latin typeface="Century Gothic" panose="020B0502020202020204" pitchFamily="34" charset="0"/>
                <a:cs typeface="Carlito"/>
              </a:rPr>
              <a:t>Formulacija</a:t>
            </a:r>
            <a:r>
              <a:rPr lang="en-GB" sz="2000" spc="-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spc="-15" dirty="0" err="1">
                <a:latin typeface="Century Gothic" panose="020B0502020202020204" pitchFamily="34" charset="0"/>
                <a:cs typeface="Carlito"/>
              </a:rPr>
              <a:t>strategije</a:t>
            </a:r>
            <a:r>
              <a:rPr lang="en-GB" sz="2000" spc="-1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spc="-10" dirty="0">
                <a:latin typeface="Century Gothic" panose="020B0502020202020204" pitchFamily="34" charset="0"/>
                <a:cs typeface="Carlito"/>
              </a:rPr>
              <a:t>za </a:t>
            </a:r>
            <a:r>
              <a:rPr lang="en-GB" sz="2000" spc="-5" dirty="0" err="1">
                <a:latin typeface="Century Gothic" panose="020B0502020202020204" pitchFamily="34" charset="0"/>
                <a:cs typeface="Carlito"/>
              </a:rPr>
              <a:t>poboljšanje</a:t>
            </a:r>
            <a:r>
              <a:rPr lang="en-GB" sz="2000" spc="-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spc="-5" dirty="0" err="1">
                <a:latin typeface="Century Gothic" panose="020B0502020202020204" pitchFamily="34" charset="0"/>
                <a:cs typeface="Carlito"/>
              </a:rPr>
              <a:t>postojećeg</a:t>
            </a:r>
            <a:r>
              <a:rPr lang="en-GB" sz="2000" spc="-85" dirty="0">
                <a:latin typeface="Century Gothic" panose="020B0502020202020204" pitchFamily="34" charset="0"/>
                <a:cs typeface="Carlito"/>
              </a:rPr>
              <a:t> </a:t>
            </a:r>
            <a:r>
              <a:rPr lang="en-GB" sz="2000" spc="-10" dirty="0" err="1">
                <a:latin typeface="Century Gothic" panose="020B0502020202020204" pitchFamily="34" charset="0"/>
                <a:cs typeface="Carlito"/>
              </a:rPr>
              <a:t>stanja</a:t>
            </a:r>
            <a:endParaRPr lang="en-GB" sz="2000" dirty="0">
              <a:latin typeface="Century Gothic" panose="020B0502020202020204" pitchFamily="34" charset="0"/>
              <a:cs typeface="Carlito"/>
            </a:endParaRPr>
          </a:p>
          <a:p>
            <a:endParaRPr lang="en-GB" dirty="0"/>
          </a:p>
        </p:txBody>
      </p:sp>
      <p:pic>
        <p:nvPicPr>
          <p:cNvPr id="5" name="Slika 3">
            <a:extLst>
              <a:ext uri="{FF2B5EF4-FFF2-40B4-BE49-F238E27FC236}">
                <a16:creationId xmlns:a16="http://schemas.microsoft.com/office/drawing/2014/main" id="{ADAA23BA-1CE6-4D2F-94B5-EABBD556665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503" y="5977719"/>
            <a:ext cx="2948655" cy="88028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Elipsa 4">
            <a:extLst>
              <a:ext uri="{FF2B5EF4-FFF2-40B4-BE49-F238E27FC236}">
                <a16:creationId xmlns:a16="http://schemas.microsoft.com/office/drawing/2014/main" id="{1A807B7D-C150-4E96-ADF6-D0560C55CFBE}"/>
              </a:ext>
            </a:extLst>
          </p:cNvPr>
          <p:cNvSpPr/>
          <p:nvPr/>
        </p:nvSpPr>
        <p:spPr>
          <a:xfrm>
            <a:off x="119388" y="755977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8" name="Pravokutnik 5">
            <a:extLst>
              <a:ext uri="{FF2B5EF4-FFF2-40B4-BE49-F238E27FC236}">
                <a16:creationId xmlns:a16="http://schemas.microsoft.com/office/drawing/2014/main" id="{3B8D6418-E7D8-4DA3-890D-676E42745659}"/>
              </a:ext>
            </a:extLst>
          </p:cNvPr>
          <p:cNvSpPr/>
          <p:nvPr/>
        </p:nvSpPr>
        <p:spPr>
          <a:xfrm>
            <a:off x="0" y="755977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784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70A21-A509-42B3-9231-2FD62F325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1358" y="461464"/>
            <a:ext cx="10515600" cy="1008126"/>
          </a:xfrm>
        </p:spPr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SVRHA </a:t>
            </a:r>
            <a:r>
              <a:rPr lang="en-GB" spc="-40" dirty="0">
                <a:solidFill>
                  <a:srgbClr val="FF0000"/>
                </a:solidFill>
              </a:rPr>
              <a:t>SWOT</a:t>
            </a:r>
            <a:r>
              <a:rPr lang="hr-HR" spc="-40" dirty="0">
                <a:solidFill>
                  <a:srgbClr val="FF0000"/>
                </a:solidFill>
              </a:rPr>
              <a:t> ANALIZE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36471-9E41-43B6-BD4F-414EE7E52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1845" y="1897816"/>
            <a:ext cx="9771189" cy="4435966"/>
          </a:xfrm>
        </p:spPr>
        <p:txBody>
          <a:bodyPr>
            <a:normAutofit/>
          </a:bodyPr>
          <a:lstStyle/>
          <a:p>
            <a:pPr marL="355600" marR="5080" indent="-343535">
              <a:spcBef>
                <a:spcPts val="800"/>
              </a:spcBef>
              <a:tabLst>
                <a:tab pos="355600" algn="l"/>
                <a:tab pos="356235" algn="l"/>
              </a:tabLst>
            </a:pPr>
            <a:r>
              <a:rPr lang="hr-HR" sz="2000" dirty="0"/>
              <a:t>jedan od instrumenata u kreiranju STRATEGIJE </a:t>
            </a:r>
          </a:p>
          <a:p>
            <a:pPr marL="355600" marR="5080" indent="-343535">
              <a:spcBef>
                <a:spcPts val="800"/>
              </a:spcBef>
              <a:tabLst>
                <a:tab pos="355600" algn="l"/>
                <a:tab pos="356235" algn="l"/>
              </a:tabLst>
            </a:pPr>
            <a:endParaRPr lang="hr-HR" sz="2000" dirty="0"/>
          </a:p>
          <a:p>
            <a:pPr marL="355600" marR="5080" indent="-343535">
              <a:spcBef>
                <a:spcPts val="800"/>
              </a:spcBef>
              <a:tabLst>
                <a:tab pos="355600" algn="l"/>
                <a:tab pos="356235" algn="l"/>
              </a:tabLst>
            </a:pPr>
            <a:r>
              <a:rPr lang="hr-HR" sz="2000" dirty="0"/>
              <a:t>KVALITATIVNA ANALITIČKA METODA koja kroz </a:t>
            </a:r>
            <a:r>
              <a:rPr lang="hr-HR" sz="2000" b="1" dirty="0"/>
              <a:t>4</a:t>
            </a:r>
            <a:r>
              <a:rPr lang="hr-HR" sz="2000" dirty="0"/>
              <a:t> čimbenika nastoji prikazati </a:t>
            </a:r>
            <a:r>
              <a:rPr lang="hr-HR" sz="2000" b="1" dirty="0"/>
              <a:t>snage, slabosti, prilike i prijetnje</a:t>
            </a:r>
            <a:r>
              <a:rPr lang="hr-HR" sz="2000" dirty="0"/>
              <a:t> određene pojave ili situacije</a:t>
            </a:r>
          </a:p>
          <a:p>
            <a:pPr marL="355600" marR="5080" indent="-343535">
              <a:spcBef>
                <a:spcPts val="800"/>
              </a:spcBef>
              <a:tabLst>
                <a:tab pos="355600" algn="l"/>
                <a:tab pos="356235" algn="l"/>
              </a:tabLst>
            </a:pPr>
            <a:endParaRPr lang="hr-HR" sz="2000" dirty="0"/>
          </a:p>
          <a:p>
            <a:pPr marL="355600" marR="5080" indent="-343535">
              <a:spcBef>
                <a:spcPts val="800"/>
              </a:spcBef>
              <a:tabLst>
                <a:tab pos="355600" algn="l"/>
                <a:tab pos="356235" algn="l"/>
              </a:tabLst>
            </a:pPr>
            <a:r>
              <a:rPr lang="hr-HR" sz="2000" dirty="0"/>
              <a:t>subjektivna metoda</a:t>
            </a:r>
          </a:p>
          <a:p>
            <a:pPr marL="355600" marR="5080" indent="-343535">
              <a:spcBef>
                <a:spcPts val="800"/>
              </a:spcBef>
              <a:tabLst>
                <a:tab pos="355600" algn="l"/>
                <a:tab pos="356235" algn="l"/>
              </a:tabLst>
            </a:pPr>
            <a:endParaRPr lang="hr-HR" sz="2000" dirty="0"/>
          </a:p>
          <a:p>
            <a:pPr marL="355600" marR="5080" indent="-343535">
              <a:spcBef>
                <a:spcPts val="800"/>
              </a:spcBef>
              <a:tabLst>
                <a:tab pos="355600" algn="l"/>
                <a:tab pos="356235" algn="l"/>
              </a:tabLst>
            </a:pPr>
            <a:r>
              <a:rPr lang="hr-HR" sz="2000" dirty="0"/>
              <a:t>Analizira unutrašnje i vanjsko okruženje</a:t>
            </a:r>
            <a:endParaRPr lang="en-GB" sz="2000" dirty="0"/>
          </a:p>
        </p:txBody>
      </p:sp>
      <p:pic>
        <p:nvPicPr>
          <p:cNvPr id="5" name="Slika 3">
            <a:extLst>
              <a:ext uri="{FF2B5EF4-FFF2-40B4-BE49-F238E27FC236}">
                <a16:creationId xmlns:a16="http://schemas.microsoft.com/office/drawing/2014/main" id="{ADAA23BA-1CE6-4D2F-94B5-EABBD556665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503" y="5977719"/>
            <a:ext cx="2948655" cy="88028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Elipsa 4">
            <a:extLst>
              <a:ext uri="{FF2B5EF4-FFF2-40B4-BE49-F238E27FC236}">
                <a16:creationId xmlns:a16="http://schemas.microsoft.com/office/drawing/2014/main" id="{1A807B7D-C150-4E96-ADF6-D0560C55CFBE}"/>
              </a:ext>
            </a:extLst>
          </p:cNvPr>
          <p:cNvSpPr/>
          <p:nvPr/>
        </p:nvSpPr>
        <p:spPr>
          <a:xfrm>
            <a:off x="119388" y="755977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8" name="Pravokutnik 5">
            <a:extLst>
              <a:ext uri="{FF2B5EF4-FFF2-40B4-BE49-F238E27FC236}">
                <a16:creationId xmlns:a16="http://schemas.microsoft.com/office/drawing/2014/main" id="{3B8D6418-E7D8-4DA3-890D-676E42745659}"/>
              </a:ext>
            </a:extLst>
          </p:cNvPr>
          <p:cNvSpPr/>
          <p:nvPr/>
        </p:nvSpPr>
        <p:spPr>
          <a:xfrm>
            <a:off x="0" y="755977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461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70A21-A509-42B3-9231-2FD62F325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1358" y="533626"/>
            <a:ext cx="10515600" cy="1008126"/>
          </a:xfrm>
        </p:spPr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VREMENSKA DIMENZIJA </a:t>
            </a:r>
            <a:r>
              <a:rPr lang="en-GB" spc="-40" dirty="0">
                <a:solidFill>
                  <a:srgbClr val="FF0000"/>
                </a:solidFill>
              </a:rPr>
              <a:t>SWOT</a:t>
            </a:r>
            <a:r>
              <a:rPr lang="hr-HR" spc="-40" dirty="0">
                <a:solidFill>
                  <a:srgbClr val="FF0000"/>
                </a:solidFill>
              </a:rPr>
              <a:t> ANALIZE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36471-9E41-43B6-BD4F-414EE7E52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1358" y="1981893"/>
            <a:ext cx="9771189" cy="4435966"/>
          </a:xfrm>
        </p:spPr>
        <p:txBody>
          <a:bodyPr>
            <a:normAutofit/>
          </a:bodyPr>
          <a:lstStyle/>
          <a:p>
            <a:pPr marL="355600" marR="5080" indent="-343535">
              <a:spcBef>
                <a:spcPts val="800"/>
              </a:spcBef>
              <a:tabLst>
                <a:tab pos="355600" algn="l"/>
                <a:tab pos="356235" algn="l"/>
              </a:tabLst>
            </a:pPr>
            <a:r>
              <a:rPr lang="hr-HR" sz="2000" dirty="0"/>
              <a:t>Trenutna situacija se brzo mijenja i prilike na tržištu se mogu u sekundi promijeniti</a:t>
            </a:r>
          </a:p>
          <a:p>
            <a:pPr marL="355600" marR="5080" indent="-343535">
              <a:spcBef>
                <a:spcPts val="800"/>
              </a:spcBef>
              <a:tabLst>
                <a:tab pos="355600" algn="l"/>
                <a:tab pos="356235" algn="l"/>
              </a:tabLst>
            </a:pPr>
            <a:endParaRPr lang="hr-HR" sz="2000" dirty="0"/>
          </a:p>
          <a:p>
            <a:pPr marL="355600" marR="5080" indent="-343535">
              <a:spcBef>
                <a:spcPts val="800"/>
              </a:spcBef>
              <a:tabLst>
                <a:tab pos="355600" algn="l"/>
                <a:tab pos="356235" algn="l"/>
              </a:tabLst>
            </a:pPr>
            <a:r>
              <a:rPr lang="hr-HR" sz="2000" b="1" dirty="0"/>
              <a:t>S</a:t>
            </a:r>
            <a:r>
              <a:rPr lang="sv-SE" sz="2000" b="1" dirty="0"/>
              <a:t>nage i slabosti</a:t>
            </a:r>
            <a:r>
              <a:rPr lang="sv-SE" sz="2000" dirty="0"/>
              <a:t> predstavljaju SADAŠNJOST temeljenu na prošlosti</a:t>
            </a:r>
            <a:endParaRPr lang="hr-HR" sz="2000" dirty="0"/>
          </a:p>
          <a:p>
            <a:pPr marL="355600" marR="5080" indent="-343535">
              <a:spcBef>
                <a:spcPts val="800"/>
              </a:spcBef>
              <a:tabLst>
                <a:tab pos="355600" algn="l"/>
                <a:tab pos="356235" algn="l"/>
              </a:tabLst>
            </a:pPr>
            <a:endParaRPr lang="hr-HR" sz="2000" dirty="0"/>
          </a:p>
          <a:p>
            <a:pPr marL="355600" marR="5080" indent="-343535">
              <a:spcBef>
                <a:spcPts val="800"/>
              </a:spcBef>
              <a:tabLst>
                <a:tab pos="355600" algn="l"/>
                <a:tab pos="356235" algn="l"/>
              </a:tabLst>
            </a:pPr>
            <a:r>
              <a:rPr lang="hr-HR" sz="2000" b="1" dirty="0"/>
              <a:t>Prilike i prijetnje</a:t>
            </a:r>
            <a:r>
              <a:rPr lang="hr-HR" sz="2000" dirty="0"/>
              <a:t> predstavljaju BUDUĆNOST temeljenu na prošlosti i sadašnjosti</a:t>
            </a:r>
            <a:endParaRPr lang="en-GB" sz="2000" dirty="0"/>
          </a:p>
        </p:txBody>
      </p:sp>
      <p:pic>
        <p:nvPicPr>
          <p:cNvPr id="5" name="Slika 3">
            <a:extLst>
              <a:ext uri="{FF2B5EF4-FFF2-40B4-BE49-F238E27FC236}">
                <a16:creationId xmlns:a16="http://schemas.microsoft.com/office/drawing/2014/main" id="{ADAA23BA-1CE6-4D2F-94B5-EABBD556665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503" y="5977719"/>
            <a:ext cx="2948655" cy="88028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Elipsa 4">
            <a:extLst>
              <a:ext uri="{FF2B5EF4-FFF2-40B4-BE49-F238E27FC236}">
                <a16:creationId xmlns:a16="http://schemas.microsoft.com/office/drawing/2014/main" id="{1A807B7D-C150-4E96-ADF6-D0560C55CFBE}"/>
              </a:ext>
            </a:extLst>
          </p:cNvPr>
          <p:cNvSpPr/>
          <p:nvPr/>
        </p:nvSpPr>
        <p:spPr>
          <a:xfrm>
            <a:off x="119388" y="755977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8" name="Pravokutnik 5">
            <a:extLst>
              <a:ext uri="{FF2B5EF4-FFF2-40B4-BE49-F238E27FC236}">
                <a16:creationId xmlns:a16="http://schemas.microsoft.com/office/drawing/2014/main" id="{3B8D6418-E7D8-4DA3-890D-676E42745659}"/>
              </a:ext>
            </a:extLst>
          </p:cNvPr>
          <p:cNvSpPr/>
          <p:nvPr/>
        </p:nvSpPr>
        <p:spPr>
          <a:xfrm>
            <a:off x="0" y="755977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245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70A21-A509-42B3-9231-2FD62F325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1358" y="513524"/>
            <a:ext cx="10515600" cy="1008126"/>
          </a:xfrm>
        </p:spPr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IZGLED </a:t>
            </a:r>
            <a:r>
              <a:rPr lang="en-GB" spc="-40" dirty="0">
                <a:solidFill>
                  <a:srgbClr val="FF0000"/>
                </a:solidFill>
              </a:rPr>
              <a:t>SWOT</a:t>
            </a:r>
            <a:r>
              <a:rPr lang="hr-HR" spc="-40" dirty="0">
                <a:solidFill>
                  <a:srgbClr val="FF0000"/>
                </a:solidFill>
              </a:rPr>
              <a:t> ANALIZE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36471-9E41-43B6-BD4F-414EE7E52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2271" y="1981893"/>
            <a:ext cx="9771189" cy="4435966"/>
          </a:xfrm>
        </p:spPr>
        <p:txBody>
          <a:bodyPr>
            <a:normAutofit/>
          </a:bodyPr>
          <a:lstStyle/>
          <a:p>
            <a:pPr marL="355600" marR="5080" indent="-343535">
              <a:spcBef>
                <a:spcPts val="800"/>
              </a:spcBef>
              <a:tabLst>
                <a:tab pos="355600" algn="l"/>
                <a:tab pos="356235" algn="l"/>
              </a:tabLst>
            </a:pPr>
            <a:endParaRPr lang="pl-PL" sz="2000" dirty="0"/>
          </a:p>
          <a:p>
            <a:pPr marL="355600" marR="5080" indent="-343535">
              <a:spcBef>
                <a:spcPts val="800"/>
              </a:spcBef>
              <a:tabLst>
                <a:tab pos="355600" algn="l"/>
                <a:tab pos="356235" algn="l"/>
              </a:tabLst>
            </a:pPr>
            <a:r>
              <a:rPr lang="pl-PL" sz="2000" dirty="0"/>
              <a:t>Izrada SWOT analize je jednostavna i ne zahtjeva veliku formalnost</a:t>
            </a:r>
          </a:p>
          <a:p>
            <a:pPr marL="355600" marR="5080" indent="-343535">
              <a:spcBef>
                <a:spcPts val="800"/>
              </a:spcBef>
              <a:tabLst>
                <a:tab pos="355600" algn="l"/>
                <a:tab pos="356235" algn="l"/>
              </a:tabLst>
            </a:pPr>
            <a:endParaRPr lang="pl-PL" sz="2000" dirty="0"/>
          </a:p>
          <a:p>
            <a:pPr marL="355600" marR="5080" indent="-343535">
              <a:spcBef>
                <a:spcPts val="800"/>
              </a:spcBef>
              <a:tabLst>
                <a:tab pos="355600" algn="l"/>
                <a:tab pos="356235" algn="l"/>
              </a:tabLst>
            </a:pPr>
            <a:r>
              <a:rPr lang="hr-HR" sz="2000" dirty="0"/>
              <a:t>T</a:t>
            </a:r>
            <a:r>
              <a:rPr lang="sv-SE" sz="2000" dirty="0"/>
              <a:t>ablic</a:t>
            </a:r>
            <a:r>
              <a:rPr lang="hr-HR" sz="2000" dirty="0"/>
              <a:t>a</a:t>
            </a:r>
            <a:r>
              <a:rPr lang="sv-SE" sz="2000" dirty="0"/>
              <a:t> u koju se smještaju snage, slabosti, prilike i prijetnje</a:t>
            </a:r>
            <a:endParaRPr lang="en-GB" sz="2000" dirty="0"/>
          </a:p>
        </p:txBody>
      </p:sp>
      <p:pic>
        <p:nvPicPr>
          <p:cNvPr id="5" name="Slika 3">
            <a:extLst>
              <a:ext uri="{FF2B5EF4-FFF2-40B4-BE49-F238E27FC236}">
                <a16:creationId xmlns:a16="http://schemas.microsoft.com/office/drawing/2014/main" id="{ADAA23BA-1CE6-4D2F-94B5-EABBD556665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503" y="5977719"/>
            <a:ext cx="2948655" cy="88028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Elipsa 4">
            <a:extLst>
              <a:ext uri="{FF2B5EF4-FFF2-40B4-BE49-F238E27FC236}">
                <a16:creationId xmlns:a16="http://schemas.microsoft.com/office/drawing/2014/main" id="{1A807B7D-C150-4E96-ADF6-D0560C55CFBE}"/>
              </a:ext>
            </a:extLst>
          </p:cNvPr>
          <p:cNvSpPr/>
          <p:nvPr/>
        </p:nvSpPr>
        <p:spPr>
          <a:xfrm>
            <a:off x="119388" y="755977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8" name="Pravokutnik 5">
            <a:extLst>
              <a:ext uri="{FF2B5EF4-FFF2-40B4-BE49-F238E27FC236}">
                <a16:creationId xmlns:a16="http://schemas.microsoft.com/office/drawing/2014/main" id="{3B8D6418-E7D8-4DA3-890D-676E42745659}"/>
              </a:ext>
            </a:extLst>
          </p:cNvPr>
          <p:cNvSpPr/>
          <p:nvPr/>
        </p:nvSpPr>
        <p:spPr>
          <a:xfrm>
            <a:off x="0" y="755977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26820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Zeleno-žut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0983973-5AC2-4CC7-BA1D-D35CEC5BCD32}" vid="{C8B0B6DB-7A76-4383-B58C-F9B252CE0051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93</TotalTime>
  <Words>858</Words>
  <Application>Microsoft Office PowerPoint</Application>
  <PresentationFormat>Široki zaslon</PresentationFormat>
  <Paragraphs>182</Paragraphs>
  <Slides>20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8" baseType="lpstr">
      <vt:lpstr>Arial</vt:lpstr>
      <vt:lpstr>Calibri</vt:lpstr>
      <vt:lpstr>Carlito</vt:lpstr>
      <vt:lpstr>Century Gothic</vt:lpstr>
      <vt:lpstr>MV Boli</vt:lpstr>
      <vt:lpstr>Trebuchet MS</vt:lpstr>
      <vt:lpstr>Wingdings 3</vt:lpstr>
      <vt:lpstr>Theme1</vt:lpstr>
      <vt:lpstr>Edukacijsko-motivacijski program: „OD IDEJE DO AKCIJE”</vt:lpstr>
      <vt:lpstr>SADRŽAJ</vt:lpstr>
      <vt:lpstr>MODUL 5: SWOT ANALIZA</vt:lpstr>
      <vt:lpstr>SWOT ANALIZA</vt:lpstr>
      <vt:lpstr>SWOT ANALIZA</vt:lpstr>
      <vt:lpstr>OSNOVNE FAZE  SWOT ANALIZE</vt:lpstr>
      <vt:lpstr>SVRHA SWOT ANALIZE</vt:lpstr>
      <vt:lpstr>VREMENSKA DIMENZIJA SWOT ANALIZE</vt:lpstr>
      <vt:lpstr>IZGLED SWOT ANALIZE</vt:lpstr>
      <vt:lpstr>ANALIZA SITUACIJE - SWOT</vt:lpstr>
      <vt:lpstr>SNAGE - UNUTARNJE</vt:lpstr>
      <vt:lpstr>SLABOSTI - UNUTARNJE</vt:lpstr>
      <vt:lpstr>PRILIKE - VANJSKE</vt:lpstr>
      <vt:lpstr>PRIJETNJE - VANJSKE</vt:lpstr>
      <vt:lpstr>  </vt:lpstr>
      <vt:lpstr>PowerPoint prezentacija</vt:lpstr>
      <vt:lpstr>PowerPoint prezentacija</vt:lpstr>
      <vt:lpstr>Vježba br. 1:  Izrada SWOT Analize – situacijska analiza </vt:lpstr>
      <vt:lpstr>Vježba br. 2:  Izrada SWOT Analize – tržišne prilike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 Analiza</dc:title>
  <dc:creator>Znas Koje</dc:creator>
  <cp:lastModifiedBy>OPĆINA TOVARNIK</cp:lastModifiedBy>
  <cp:revision>13</cp:revision>
  <dcterms:created xsi:type="dcterms:W3CDTF">2020-03-20T11:08:39Z</dcterms:created>
  <dcterms:modified xsi:type="dcterms:W3CDTF">2020-03-26T11:04:51Z</dcterms:modified>
</cp:coreProperties>
</file>