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37"/>
  </p:notesMasterIdLst>
  <p:handoutMasterIdLst>
    <p:handoutMasterId r:id="rId38"/>
  </p:handoutMasterIdLst>
  <p:sldIdLst>
    <p:sldId id="256" r:id="rId2"/>
    <p:sldId id="257" r:id="rId3"/>
    <p:sldId id="258" r:id="rId4"/>
    <p:sldId id="260" r:id="rId5"/>
    <p:sldId id="261" r:id="rId6"/>
    <p:sldId id="262" r:id="rId7"/>
    <p:sldId id="263" r:id="rId8"/>
    <p:sldId id="264" r:id="rId9"/>
    <p:sldId id="265" r:id="rId10"/>
    <p:sldId id="337" r:id="rId11"/>
    <p:sldId id="338" r:id="rId12"/>
    <p:sldId id="266" r:id="rId13"/>
    <p:sldId id="267" r:id="rId14"/>
    <p:sldId id="268" r:id="rId15"/>
    <p:sldId id="269" r:id="rId16"/>
    <p:sldId id="336" r:id="rId17"/>
    <p:sldId id="340" r:id="rId18"/>
    <p:sldId id="339"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335" r:id="rId36"/>
  </p:sldIdLst>
  <p:sldSz cx="12192000" cy="6858000"/>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C7E5226B-586C-4458-A5A1-DAFFC56EA66B}" type="datetimeFigureOut">
              <a:rPr lang="hr-HR" smtClean="0"/>
              <a:t>27.3.2020.</a:t>
            </a:fld>
            <a:endParaRPr lang="hr-HR"/>
          </a:p>
        </p:txBody>
      </p:sp>
      <p:sp>
        <p:nvSpPr>
          <p:cNvPr id="4" name="Rezervirano mjesto podnožja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A8266E41-E6A3-4E87-A4AE-442B15546CA9}" type="slidenum">
              <a:rPr lang="hr-HR" smtClean="0"/>
              <a:t>‹#›</a:t>
            </a:fld>
            <a:endParaRPr lang="hr-HR"/>
          </a:p>
        </p:txBody>
      </p:sp>
    </p:spTree>
    <p:extLst>
      <p:ext uri="{BB962C8B-B14F-4D97-AF65-F5344CB8AC3E}">
        <p14:creationId xmlns:p14="http://schemas.microsoft.com/office/powerpoint/2010/main" val="4007252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295E8B5-10DD-40E7-86F3-F97701ABF748}" type="datetimeFigureOut">
              <a:rPr lang="hr-HR" smtClean="0"/>
              <a:t>27.3.2020.</a:t>
            </a:fld>
            <a:endParaRPr lang="hr-HR"/>
          </a:p>
        </p:txBody>
      </p:sp>
      <p:sp>
        <p:nvSpPr>
          <p:cNvPr id="4" name="Rezervirano mjesto slike slajda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3AB6A69-E38F-43F4-B9D3-90A24EA81A82}" type="slidenum">
              <a:rPr lang="hr-HR" smtClean="0"/>
              <a:t>‹#›</a:t>
            </a:fld>
            <a:endParaRPr lang="hr-HR"/>
          </a:p>
        </p:txBody>
      </p:sp>
    </p:spTree>
    <p:extLst>
      <p:ext uri="{BB962C8B-B14F-4D97-AF65-F5344CB8AC3E}">
        <p14:creationId xmlns:p14="http://schemas.microsoft.com/office/powerpoint/2010/main" val="1049631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83AB6A69-E38F-43F4-B9D3-90A24EA81A82}" type="slidenum">
              <a:rPr lang="hr-HR" smtClean="0"/>
              <a:t>6</a:t>
            </a:fld>
            <a:endParaRPr lang="hr-HR"/>
          </a:p>
        </p:txBody>
      </p:sp>
    </p:spTree>
    <p:extLst>
      <p:ext uri="{BB962C8B-B14F-4D97-AF65-F5344CB8AC3E}">
        <p14:creationId xmlns:p14="http://schemas.microsoft.com/office/powerpoint/2010/main" val="37051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83AB6A69-E38F-43F4-B9D3-90A24EA81A82}" type="slidenum">
              <a:rPr lang="hr-HR" smtClean="0"/>
              <a:t>35</a:t>
            </a:fld>
            <a:endParaRPr lang="hr-HR"/>
          </a:p>
        </p:txBody>
      </p:sp>
    </p:spTree>
    <p:extLst>
      <p:ext uri="{BB962C8B-B14F-4D97-AF65-F5344CB8AC3E}">
        <p14:creationId xmlns:p14="http://schemas.microsoft.com/office/powerpoint/2010/main" val="3957129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r-HR"/>
              <a:t>Uredite stil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endParaRPr lang="en-US" dirty="0"/>
          </a:p>
        </p:txBody>
      </p:sp>
      <p:sp>
        <p:nvSpPr>
          <p:cNvPr id="4" name="Date Placeholder 3"/>
          <p:cNvSpPr>
            <a:spLocks noGrp="1"/>
          </p:cNvSpPr>
          <p:nvPr>
            <p:ph type="dt" sz="half" idx="10"/>
          </p:nvPr>
        </p:nvSpPr>
        <p:spPr/>
        <p:txBody>
          <a:bodyPr/>
          <a:lstStyle/>
          <a:p>
            <a:fld id="{526D3D8B-E779-4230-AF38-9C198454C3E2}" type="datetimeFigureOut">
              <a:rPr lang="hr-HR" smtClean="0"/>
              <a:t>27.3.2020.</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55606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r-HR"/>
              <a:t>Uredite stil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526D3D8B-E779-4230-AF38-9C198454C3E2}" type="datetimeFigureOut">
              <a:rPr lang="hr-HR" smtClean="0"/>
              <a:t>27.3.2020.</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138548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Uredite stil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526D3D8B-E779-4230-AF38-9C198454C3E2}" type="datetimeFigureOut">
              <a:rPr lang="hr-HR" smtClean="0"/>
              <a:t>27.3.2020.</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70AC49-E252-430E-8590-5852AF944927}"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6356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r-HR"/>
              <a:t>Uredite stil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526D3D8B-E779-4230-AF38-9C198454C3E2}" type="datetimeFigureOut">
              <a:rPr lang="hr-HR" smtClean="0"/>
              <a:t>27.3.2020.</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2180762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526D3D8B-E779-4230-AF38-9C198454C3E2}" type="datetimeFigureOut">
              <a:rPr lang="hr-HR" smtClean="0"/>
              <a:t>27.3.2020.</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70AC49-E252-430E-8590-5852AF944927}"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5468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r-HR"/>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526D3D8B-E779-4230-AF38-9C198454C3E2}" type="datetimeFigureOut">
              <a:rPr lang="hr-HR" smtClean="0"/>
              <a:t>27.3.2020.</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576715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526D3D8B-E779-4230-AF38-9C198454C3E2}" type="datetimeFigureOut">
              <a:rPr lang="hr-HR" smtClean="0"/>
              <a:t>27.3.2020.</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2879857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r-HR"/>
              <a:t>Uredite stil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526D3D8B-E779-4230-AF38-9C198454C3E2}" type="datetimeFigureOut">
              <a:rPr lang="hr-HR" smtClean="0"/>
              <a:t>27.3.2020.</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105903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r-HR"/>
              <a:t>Uredite stil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526D3D8B-E779-4230-AF38-9C198454C3E2}" type="datetimeFigureOut">
              <a:rPr lang="hr-HR" smtClean="0"/>
              <a:t>27.3.2020.</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143553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r-HR"/>
              <a:t>Uredite stil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526D3D8B-E779-4230-AF38-9C198454C3E2}" type="datetimeFigureOut">
              <a:rPr lang="hr-HR" smtClean="0"/>
              <a:t>27.3.2020.</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2225177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526D3D8B-E779-4230-AF38-9C198454C3E2}" type="datetimeFigureOut">
              <a:rPr lang="hr-HR" smtClean="0"/>
              <a:t>27.3.2020.</a:t>
            </a:fld>
            <a:endParaRPr lang="hr-HR"/>
          </a:p>
        </p:txBody>
      </p:sp>
      <p:sp>
        <p:nvSpPr>
          <p:cNvPr id="6" name="Footer Placeholder 5"/>
          <p:cNvSpPr>
            <a:spLocks noGrp="1"/>
          </p:cNvSpPr>
          <p:nvPr>
            <p:ph type="ftr" sz="quarter" idx="11"/>
          </p:nvPr>
        </p:nvSpPr>
        <p:spPr/>
        <p:txBody>
          <a:bodyPr/>
          <a:lstStyle/>
          <a:p>
            <a:endParaRPr lang="hr-H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3847071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Uredite stil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526D3D8B-E779-4230-AF38-9C198454C3E2}" type="datetimeFigureOut">
              <a:rPr lang="hr-HR" smtClean="0"/>
              <a:t>27.3.2020.</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382388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Date Placeholder 2"/>
          <p:cNvSpPr>
            <a:spLocks noGrp="1"/>
          </p:cNvSpPr>
          <p:nvPr>
            <p:ph type="dt" sz="half" idx="10"/>
          </p:nvPr>
        </p:nvSpPr>
        <p:spPr/>
        <p:txBody>
          <a:bodyPr/>
          <a:lstStyle/>
          <a:p>
            <a:fld id="{526D3D8B-E779-4230-AF38-9C198454C3E2}" type="datetimeFigureOut">
              <a:rPr lang="hr-HR" smtClean="0"/>
              <a:t>27.3.2020.</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41521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D3D8B-E779-4230-AF38-9C198454C3E2}" type="datetimeFigureOut">
              <a:rPr lang="hr-HR" smtClean="0"/>
              <a:t>27.3.2020.</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293620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r-HR"/>
              <a:t>Uredite stil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526D3D8B-E779-4230-AF38-9C198454C3E2}" type="datetimeFigureOut">
              <a:rPr lang="hr-HR" smtClean="0"/>
              <a:t>27.3.2020.</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116882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r-HR"/>
              <a:t>Uredite stil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526D3D8B-E779-4230-AF38-9C198454C3E2}" type="datetimeFigureOut">
              <a:rPr lang="hr-HR" smtClean="0"/>
              <a:t>27.3.2020.</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70AC49-E252-430E-8590-5852AF944927}" type="slidenum">
              <a:rPr lang="hr-HR" smtClean="0"/>
              <a:t>‹#›</a:t>
            </a:fld>
            <a:endParaRPr lang="hr-HR"/>
          </a:p>
        </p:txBody>
      </p:sp>
    </p:spTree>
    <p:extLst>
      <p:ext uri="{BB962C8B-B14F-4D97-AF65-F5344CB8AC3E}">
        <p14:creationId xmlns:p14="http://schemas.microsoft.com/office/powerpoint/2010/main" val="761543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r-HR"/>
              <a:t>Uredite stil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6D3D8B-E779-4230-AF38-9C198454C3E2}" type="datetimeFigureOut">
              <a:rPr lang="hr-HR" smtClean="0"/>
              <a:t>27.3.2020.</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E70AC49-E252-430E-8590-5852AF944927}" type="slidenum">
              <a:rPr lang="hr-HR" smtClean="0"/>
              <a:t>‹#›</a:t>
            </a:fld>
            <a:endParaRPr lang="hr-HR"/>
          </a:p>
        </p:txBody>
      </p:sp>
    </p:spTree>
    <p:extLst>
      <p:ext uri="{BB962C8B-B14F-4D97-AF65-F5344CB8AC3E}">
        <p14:creationId xmlns:p14="http://schemas.microsoft.com/office/powerpoint/2010/main" val="127924641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589212" y="2601490"/>
            <a:ext cx="8915399" cy="2262781"/>
          </a:xfrm>
        </p:spPr>
        <p:txBody>
          <a:bodyPr>
            <a:noAutofit/>
          </a:bodyPr>
          <a:lstStyle/>
          <a:p>
            <a:r>
              <a:rPr lang="hr-HR" sz="4400" b="1" dirty="0"/>
              <a:t>Edukacijsko-motivacijski program: „OD IDEJE DO AKCIJE”</a:t>
            </a:r>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3929" y="5501640"/>
            <a:ext cx="3625215" cy="1356360"/>
          </a:xfrm>
          <a:prstGeom prst="rect">
            <a:avLst/>
          </a:prstGeom>
          <a:noFill/>
          <a:ln>
            <a:noFill/>
          </a:ln>
        </p:spPr>
      </p:pic>
      <p:pic>
        <p:nvPicPr>
          <p:cNvPr id="5" name="Slika 4"/>
          <p:cNvPicPr/>
          <p:nvPr/>
        </p:nvPicPr>
        <p:blipFill>
          <a:blip r:embed="rId3">
            <a:extLst>
              <a:ext uri="{28A0092B-C50C-407E-A947-70E740481C1C}">
                <a14:useLocalDpi xmlns:a14="http://schemas.microsoft.com/office/drawing/2010/main" val="0"/>
              </a:ext>
            </a:extLst>
          </a:blip>
          <a:srcRect/>
          <a:stretch>
            <a:fillRect/>
          </a:stretch>
        </p:blipFill>
        <p:spPr bwMode="auto">
          <a:xfrm>
            <a:off x="4189137" y="1156402"/>
            <a:ext cx="3596640" cy="807720"/>
          </a:xfrm>
          <a:prstGeom prst="rect">
            <a:avLst/>
          </a:prstGeom>
          <a:noFill/>
          <a:ln>
            <a:noFill/>
          </a:ln>
        </p:spPr>
      </p:pic>
      <p:sp>
        <p:nvSpPr>
          <p:cNvPr id="6" name="Naslov 1"/>
          <p:cNvSpPr txBox="1">
            <a:spLocks/>
          </p:cNvSpPr>
          <p:nvPr/>
        </p:nvSpPr>
        <p:spPr>
          <a:xfrm>
            <a:off x="2589211" y="4864271"/>
            <a:ext cx="8915399" cy="86778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hr-HR" sz="3200" dirty="0"/>
          </a:p>
        </p:txBody>
      </p:sp>
      <p:sp>
        <p:nvSpPr>
          <p:cNvPr id="7" name="Naslov 1"/>
          <p:cNvSpPr txBox="1">
            <a:spLocks/>
          </p:cNvSpPr>
          <p:nvPr/>
        </p:nvSpPr>
        <p:spPr>
          <a:xfrm>
            <a:off x="2589210" y="5089741"/>
            <a:ext cx="8915399" cy="678181"/>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hr-HR" sz="2800" dirty="0"/>
              <a:t>mr.sc. Ana Cvitković-</a:t>
            </a:r>
            <a:r>
              <a:rPr lang="hr-HR" sz="2800" dirty="0" err="1"/>
              <a:t>Komesarović</a:t>
            </a:r>
            <a:endParaRPr lang="hr-HR" sz="2800" dirty="0"/>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8" name="Elipsa 7"/>
          <p:cNvSpPr/>
          <p:nvPr/>
        </p:nvSpPr>
        <p:spPr>
          <a:xfrm>
            <a:off x="98976" y="4445171"/>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10" name="Pravokutnik 9"/>
          <p:cNvSpPr/>
          <p:nvPr/>
        </p:nvSpPr>
        <p:spPr>
          <a:xfrm>
            <a:off x="-23854" y="4457597"/>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1316882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400" dirty="0">
                <a:solidFill>
                  <a:srgbClr val="FF0000"/>
                </a:solidFill>
              </a:rPr>
              <a:t>Tko se smatra nezaposlenom osobom:</a:t>
            </a:r>
            <a:endParaRPr lang="hr-HR" sz="3400" dirty="0"/>
          </a:p>
        </p:txBody>
      </p:sp>
      <p:sp>
        <p:nvSpPr>
          <p:cNvPr id="3" name="Rezervirano mjesto sadržaja 2"/>
          <p:cNvSpPr>
            <a:spLocks noGrp="1"/>
          </p:cNvSpPr>
          <p:nvPr>
            <p:ph sz="half" idx="1"/>
          </p:nvPr>
        </p:nvSpPr>
        <p:spPr>
          <a:xfrm>
            <a:off x="2589211" y="1905000"/>
            <a:ext cx="8465475" cy="4953000"/>
          </a:xfrm>
        </p:spPr>
        <p:txBody>
          <a:bodyPr>
            <a:normAutofit/>
          </a:bodyPr>
          <a:lstStyle/>
          <a:p>
            <a:pPr marL="0" indent="0">
              <a:buNone/>
            </a:pPr>
            <a:r>
              <a:rPr lang="hr-HR" dirty="0"/>
              <a:t>Osobe između 15 i 65 godina starosti, a koje: </a:t>
            </a:r>
          </a:p>
          <a:p>
            <a:r>
              <a:rPr lang="hr-HR" dirty="0"/>
              <a:t>nisu korisnici mirovine, osim korisnika mirovine koji ostvari pravo na invalidsku mirovinu zbog profesionalne nesposobnosti za rad, odnosno korisnika mirovine koji ostvari pravo na invalidsku mirovinu zbog djelomičnog gubitka radne sposobnosti i korisnika obiteljske mirovine kojemu se ta mirovina ne isplaćuje;  </a:t>
            </a:r>
          </a:p>
          <a:p>
            <a:r>
              <a:rPr lang="hr-HR" dirty="0"/>
              <a:t>ne ispunjavaju uvjete za starosnu mirovinu, nisu osigurani na produženo mirovinsko osiguranje na temelju ugovora o radu na određeno vrijeme za stalne sezonske poslove; </a:t>
            </a:r>
          </a:p>
          <a:p>
            <a:r>
              <a:rPr lang="hr-HR" dirty="0"/>
              <a:t>nemaju utvrđenu privremenu </a:t>
            </a:r>
            <a:r>
              <a:rPr lang="hr-HR" dirty="0" err="1"/>
              <a:t>nezapošljivost</a:t>
            </a:r>
            <a:r>
              <a:rPr lang="hr-HR" dirty="0"/>
              <a:t> od strane centra za profesionalnu rehabilitaciju; </a:t>
            </a:r>
          </a:p>
          <a:p>
            <a:r>
              <a:rPr lang="hr-HR" dirty="0"/>
              <a:t>nisu redoviti učenik ili student</a:t>
            </a:r>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4217988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hr-HR" dirty="0"/>
              <a:t>Mjere aktivne politike zapošljavanja</a:t>
            </a:r>
          </a:p>
        </p:txBody>
      </p:sp>
      <p:sp>
        <p:nvSpPr>
          <p:cNvPr id="3" name="Podnaslov 2"/>
          <p:cNvSpPr>
            <a:spLocks noGrp="1"/>
          </p:cNvSpPr>
          <p:nvPr>
            <p:ph type="subTitle" idx="1"/>
          </p:nvPr>
        </p:nvSpPr>
        <p:spPr/>
        <p:txBody>
          <a:bodyPr>
            <a:normAutofit/>
          </a:bodyPr>
          <a:lstStyle/>
          <a:p>
            <a:r>
              <a:rPr lang="hr-HR" sz="3200" b="1" dirty="0"/>
              <a:t>HZZ, 2020</a:t>
            </a:r>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3929" y="5501640"/>
            <a:ext cx="3625215" cy="1356360"/>
          </a:xfrm>
          <a:prstGeom prst="rect">
            <a:avLst/>
          </a:prstGeom>
          <a:noFill/>
          <a:ln>
            <a:noFill/>
          </a:ln>
        </p:spPr>
      </p:pic>
      <p:sp>
        <p:nvSpPr>
          <p:cNvPr id="5" name="Elipsa 4"/>
          <p:cNvSpPr/>
          <p:nvPr/>
        </p:nvSpPr>
        <p:spPr>
          <a:xfrm>
            <a:off x="98976" y="4445171"/>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23854" y="4457597"/>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296960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200" dirty="0">
                <a:solidFill>
                  <a:srgbClr val="FF0000"/>
                </a:solidFill>
              </a:rPr>
              <a:t>Mjere aktivne politike zapošljavanja</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sz="2000" dirty="0"/>
              <a:t>1. Potpore za zapošljavanje</a:t>
            </a:r>
          </a:p>
          <a:p>
            <a:r>
              <a:rPr lang="hr-HR" sz="2000" i="1" dirty="0"/>
              <a:t>2. </a:t>
            </a:r>
            <a:r>
              <a:rPr lang="hr-HR" sz="2000" dirty="0"/>
              <a:t>Potpore za usavršavanje</a:t>
            </a:r>
          </a:p>
          <a:p>
            <a:r>
              <a:rPr lang="hr-HR" sz="2000" i="1" dirty="0"/>
              <a:t>3. </a:t>
            </a:r>
            <a:r>
              <a:rPr lang="hr-HR" sz="2000" dirty="0"/>
              <a:t>Potpore za samozapošljavanje</a:t>
            </a:r>
          </a:p>
          <a:p>
            <a:r>
              <a:rPr lang="hr-HR" sz="2000" i="1" dirty="0"/>
              <a:t>4. </a:t>
            </a:r>
            <a:r>
              <a:rPr lang="hr-HR" sz="2000" dirty="0"/>
              <a:t>Obrazovanje nezaposlenih i zaposlenih</a:t>
            </a:r>
          </a:p>
          <a:p>
            <a:r>
              <a:rPr lang="hr-HR" sz="2000" i="1" dirty="0"/>
              <a:t>5. </a:t>
            </a:r>
            <a:r>
              <a:rPr lang="hr-HR" sz="2000" dirty="0"/>
              <a:t>Osposobljavanje na radnom mjestu</a:t>
            </a:r>
          </a:p>
          <a:p>
            <a:r>
              <a:rPr lang="hr-HR" sz="2000" i="1" dirty="0"/>
              <a:t>6. </a:t>
            </a:r>
            <a:r>
              <a:rPr lang="hr-HR" sz="2000" dirty="0"/>
              <a:t>Mjere za stjecanje prvog radnog iskustva / pripravništva</a:t>
            </a:r>
          </a:p>
          <a:p>
            <a:r>
              <a:rPr lang="hr-HR" sz="2000" i="1" dirty="0"/>
              <a:t>7. </a:t>
            </a:r>
            <a:r>
              <a:rPr lang="hr-HR" sz="2000" dirty="0"/>
              <a:t>Javni rad</a:t>
            </a:r>
          </a:p>
          <a:p>
            <a:r>
              <a:rPr lang="hr-HR" sz="2000" i="1" dirty="0"/>
              <a:t>8. </a:t>
            </a:r>
            <a:r>
              <a:rPr lang="pl-PL" sz="2000" dirty="0"/>
              <a:t>Potpore za očuvanje radnih mjesta</a:t>
            </a:r>
          </a:p>
          <a:p>
            <a:r>
              <a:rPr lang="hr-HR" sz="2000" i="1" dirty="0"/>
              <a:t>9. </a:t>
            </a:r>
            <a:r>
              <a:rPr lang="hr-HR" sz="2000" dirty="0"/>
              <a:t>Stalni sezonac</a:t>
            </a:r>
          </a:p>
          <a:p>
            <a:endParaRPr lang="hr-HR" b="1" i="1"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
        <p:nvSpPr>
          <p:cNvPr id="7" name="Elipsa 6"/>
          <p:cNvSpPr/>
          <p:nvPr/>
        </p:nvSpPr>
        <p:spPr>
          <a:xfrm>
            <a:off x="152400" y="8937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8" name="Pravokutnik 7"/>
          <p:cNvSpPr/>
          <p:nvPr/>
        </p:nvSpPr>
        <p:spPr>
          <a:xfrm>
            <a:off x="33012" y="8937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292674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200" dirty="0">
                <a:solidFill>
                  <a:srgbClr val="FF0000"/>
                </a:solidFill>
              </a:rPr>
              <a:t>1. Potpore za zapošljavanje</a:t>
            </a:r>
            <a:endParaRPr lang="hr-HR" sz="3200" dirty="0"/>
          </a:p>
        </p:txBody>
      </p:sp>
      <p:sp>
        <p:nvSpPr>
          <p:cNvPr id="3" name="Rezervirano mjesto sadržaja 2"/>
          <p:cNvSpPr>
            <a:spLocks noGrp="1"/>
          </p:cNvSpPr>
          <p:nvPr>
            <p:ph sz="half" idx="1"/>
          </p:nvPr>
        </p:nvSpPr>
        <p:spPr>
          <a:xfrm>
            <a:off x="2589211" y="1678675"/>
            <a:ext cx="8465475" cy="5179325"/>
          </a:xfrm>
        </p:spPr>
        <p:txBody>
          <a:bodyPr>
            <a:normAutofit/>
          </a:bodyPr>
          <a:lstStyle/>
          <a:p>
            <a:pPr marL="0" indent="0">
              <a:buNone/>
            </a:pPr>
            <a:r>
              <a:rPr lang="hr-HR" sz="2000" dirty="0"/>
              <a:t>Državne potpore koje se dodjeljuju s ciljem poticanja </a:t>
            </a:r>
            <a:r>
              <a:rPr lang="hr-HR" sz="2000" b="1" dirty="0"/>
              <a:t>zapošljavanja nezaposlenih</a:t>
            </a:r>
            <a:r>
              <a:rPr lang="hr-HR" sz="2000" dirty="0"/>
              <a:t> te su dostupne </a:t>
            </a:r>
            <a:r>
              <a:rPr lang="hr-HR" sz="2000" b="1" dirty="0"/>
              <a:t>poduzetnicima</a:t>
            </a:r>
            <a:r>
              <a:rPr lang="hr-HR" sz="2000" dirty="0"/>
              <a:t> koji djeluju </a:t>
            </a:r>
            <a:r>
              <a:rPr lang="hr-HR" sz="2000" b="1" dirty="0"/>
              <a:t>profitno.</a:t>
            </a:r>
          </a:p>
          <a:p>
            <a:endParaRPr lang="hr-HR" b="1" cap="all" dirty="0"/>
          </a:p>
          <a:p>
            <a:r>
              <a:rPr lang="hr-HR" cap="all" dirty="0"/>
              <a:t>CILJ MJERE - p</a:t>
            </a:r>
            <a:r>
              <a:rPr lang="hr-HR" dirty="0"/>
              <a:t>oticanje zapošljavanja osoba sufinanciranjem troška plaće poslodavcima.</a:t>
            </a:r>
          </a:p>
          <a:p>
            <a:r>
              <a:rPr lang="hr-HR" cap="all" dirty="0"/>
              <a:t>TRAJANJE MJERE: </a:t>
            </a:r>
            <a:r>
              <a:rPr lang="hr-HR" dirty="0"/>
              <a:t>12 mjeseci</a:t>
            </a:r>
          </a:p>
          <a:p>
            <a:r>
              <a:rPr lang="hr-HR" cap="all" dirty="0"/>
              <a:t>FINANCIRANJE MJERE </a:t>
            </a:r>
            <a:r>
              <a:rPr lang="hr-HR" b="1" cap="all" dirty="0"/>
              <a:t>- </a:t>
            </a:r>
            <a:r>
              <a:rPr lang="hr-HR" dirty="0"/>
              <a:t>Sufinanciraju se troškovi rada osobe koju zapošljavate do 50% godišnjeg troška bruto II plaće radnika ili 75% za osobe s invaliditetom.</a:t>
            </a:r>
          </a:p>
          <a:p>
            <a:pPr marL="0" indent="0">
              <a:buNone/>
            </a:pPr>
            <a:r>
              <a:rPr lang="hr-HR" dirty="0"/>
              <a:t> </a:t>
            </a:r>
          </a:p>
          <a:p>
            <a:r>
              <a:rPr lang="hr-HR" dirty="0"/>
              <a:t>Prilikom apliciranja za mjeru potrebno je podnijeti zahtjev. Obrazac zahtjeva možete pronaći u dijelu Potrebna dokumentacija i obrasci.</a:t>
            </a:r>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117352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2. Potpore za usavršavanje</a:t>
            </a:r>
            <a:endParaRPr lang="hr-HR" sz="3200" dirty="0"/>
          </a:p>
        </p:txBody>
      </p:sp>
      <p:sp>
        <p:nvSpPr>
          <p:cNvPr id="3" name="Rezervirano mjesto sadržaja 2"/>
          <p:cNvSpPr>
            <a:spLocks noGrp="1"/>
          </p:cNvSpPr>
          <p:nvPr>
            <p:ph sz="half" idx="1"/>
          </p:nvPr>
        </p:nvSpPr>
        <p:spPr>
          <a:xfrm>
            <a:off x="2589211" y="1678675"/>
            <a:ext cx="8465475" cy="5179325"/>
          </a:xfrm>
        </p:spPr>
        <p:txBody>
          <a:bodyPr>
            <a:normAutofit lnSpcReduction="10000"/>
          </a:bodyPr>
          <a:lstStyle/>
          <a:p>
            <a:pPr marL="0" indent="0">
              <a:buNone/>
            </a:pPr>
            <a:r>
              <a:rPr lang="hr-HR" sz="2000" dirty="0"/>
              <a:t>Državne potpore koje se dodjeljuju kako bi se potaknulo </a:t>
            </a:r>
            <a:r>
              <a:rPr lang="hr-HR" sz="2000" b="1" dirty="0"/>
              <a:t>daljnje obrazovanje novozaposlenih ili zaposlenih</a:t>
            </a:r>
            <a:r>
              <a:rPr lang="hr-HR" sz="2000" dirty="0"/>
              <a:t> osoba s ciljem očuvanja radnih mjesta, a zbog uvođenja novih tehnologija i proizvodnih programa te podizanja </a:t>
            </a:r>
            <a:r>
              <a:rPr lang="hr-HR" sz="2000" dirty="0" err="1"/>
              <a:t>konkurentosti</a:t>
            </a:r>
            <a:r>
              <a:rPr lang="hr-HR" sz="2000" dirty="0"/>
              <a:t>. Dostupne su </a:t>
            </a:r>
            <a:r>
              <a:rPr lang="hr-HR" sz="2000" b="1" dirty="0"/>
              <a:t>poduzetnicima koji djeluju profitno</a:t>
            </a:r>
            <a:r>
              <a:rPr lang="hr-HR" sz="2000" dirty="0"/>
              <a:t>.</a:t>
            </a:r>
          </a:p>
          <a:p>
            <a:pPr marL="0" indent="0">
              <a:buNone/>
            </a:pPr>
            <a:endParaRPr lang="hr-HR" dirty="0"/>
          </a:p>
          <a:p>
            <a:r>
              <a:rPr lang="hr-HR" cap="all" dirty="0"/>
              <a:t>CILJ MJERE - </a:t>
            </a:r>
            <a:r>
              <a:rPr lang="hr-HR" dirty="0"/>
              <a:t>Poticanje daljnjeg obrazovanja zaposlenika sufinanciranjem troška usavršavanja radnika kod poznatog poslodavca.</a:t>
            </a:r>
          </a:p>
          <a:p>
            <a:r>
              <a:rPr lang="hr-HR" cap="all" dirty="0"/>
              <a:t>TRAJANJE MJERE - </a:t>
            </a:r>
            <a:r>
              <a:rPr lang="hr-HR" dirty="0"/>
              <a:t>Do 6 mjeseci</a:t>
            </a:r>
          </a:p>
          <a:p>
            <a:r>
              <a:rPr lang="hr-HR" cap="all" dirty="0"/>
              <a:t>FINANCIRANJE MJERE - </a:t>
            </a:r>
            <a:r>
              <a:rPr lang="hr-HR" dirty="0"/>
              <a:t>Sufinanciraju se troškovi usavršavanja zaposlenika do 70% prihvatljivih troškova, a najveći iznos potpore za usavršavanje po zaposleniku iznosi 18.000,00 kn.</a:t>
            </a:r>
          </a:p>
          <a:p>
            <a:pPr marL="0" indent="0">
              <a:buNone/>
            </a:pPr>
            <a:endParaRPr lang="hr-HR" dirty="0"/>
          </a:p>
          <a:p>
            <a:r>
              <a:rPr lang="hr-HR" dirty="0"/>
              <a:t>Prilikom apliciranja za mjeru potrebno je podnijeti zahtjev. Obrazac zahtjeva možete pronaći u dijelu Potrebna dokumentacija i obrasci.</a:t>
            </a:r>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17282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3. Potpore za samozapošljavanje</a:t>
            </a:r>
            <a:endParaRPr lang="hr-HR" sz="3200" dirty="0"/>
          </a:p>
        </p:txBody>
      </p:sp>
      <p:sp>
        <p:nvSpPr>
          <p:cNvPr id="3" name="Rezervirano mjesto sadržaja 2"/>
          <p:cNvSpPr>
            <a:spLocks noGrp="1"/>
          </p:cNvSpPr>
          <p:nvPr>
            <p:ph sz="half" idx="1"/>
          </p:nvPr>
        </p:nvSpPr>
        <p:spPr>
          <a:xfrm>
            <a:off x="2589211" y="1678675"/>
            <a:ext cx="8465475" cy="5179325"/>
          </a:xfrm>
        </p:spPr>
        <p:txBody>
          <a:bodyPr>
            <a:normAutofit lnSpcReduction="10000"/>
          </a:bodyPr>
          <a:lstStyle/>
          <a:p>
            <a:pPr marL="0" indent="0">
              <a:buNone/>
            </a:pPr>
            <a:r>
              <a:rPr lang="hr-HR" sz="2000" dirty="0"/>
              <a:t>Državne potpore koje se dodjeljuju </a:t>
            </a:r>
            <a:r>
              <a:rPr lang="hr-HR" sz="2000" b="1" dirty="0"/>
              <a:t>nezaposlenim osobama</a:t>
            </a:r>
            <a:r>
              <a:rPr lang="hr-HR" sz="2000" dirty="0"/>
              <a:t> koje se odluče na </a:t>
            </a:r>
            <a:r>
              <a:rPr lang="hr-HR" sz="2000" b="1" dirty="0"/>
              <a:t>pokretanje vlastitog posla</a:t>
            </a:r>
            <a:r>
              <a:rPr lang="hr-HR" sz="2000" dirty="0"/>
              <a:t>, a prijavljene su u evidenciju Zavoda. Potpore za proširenje poslovanja su potpore koje se dodjeljuju </a:t>
            </a:r>
            <a:r>
              <a:rPr lang="hr-HR" sz="2000" b="1" dirty="0"/>
              <a:t>poslovnim subjektima</a:t>
            </a:r>
            <a:r>
              <a:rPr lang="hr-HR" sz="2000" dirty="0"/>
              <a:t> koji su već ostvarili potporu za </a:t>
            </a:r>
            <a:r>
              <a:rPr lang="hr-HR" sz="2000" b="1" dirty="0"/>
              <a:t>samozapošljavanje</a:t>
            </a:r>
            <a:r>
              <a:rPr lang="hr-HR" sz="2000" dirty="0"/>
              <a:t> i čije su ugovorne obveze istekle te su dokazali da su ispunili sve obveze prema zavodu</a:t>
            </a:r>
          </a:p>
          <a:p>
            <a:pPr marL="0" indent="0">
              <a:buNone/>
            </a:pPr>
            <a:endParaRPr lang="hr-HR" dirty="0"/>
          </a:p>
          <a:p>
            <a:r>
              <a:rPr lang="hr-HR" cap="all" dirty="0"/>
              <a:t>CILJ MJERE:</a:t>
            </a:r>
          </a:p>
          <a:p>
            <a:pPr marL="0" indent="0">
              <a:buNone/>
            </a:pPr>
            <a:r>
              <a:rPr lang="hr-HR" dirty="0"/>
              <a:t>a) Potpore za samozapošljavanje - Financijska podrška nezaposlenim osobama koje odluče pokrenuti vlastiti posao. </a:t>
            </a:r>
            <a:r>
              <a:rPr lang="hr-HR" cap="all" dirty="0"/>
              <a:t>FINANCIRANJE </a:t>
            </a:r>
            <a:r>
              <a:rPr lang="hr-HR" dirty="0"/>
              <a:t>do 100.000,00 kn</a:t>
            </a:r>
            <a:endParaRPr lang="hr-HR" cap="all" dirty="0"/>
          </a:p>
          <a:p>
            <a:pPr marL="0" indent="0">
              <a:buNone/>
            </a:pPr>
            <a:r>
              <a:rPr lang="hr-HR" dirty="0"/>
              <a:t>b) Potpore za proširenje poslovanja - Financijska podrška korisnicima potpore za samozapošljavanje koji proširuju postojeće poslovanje. </a:t>
            </a:r>
            <a:r>
              <a:rPr lang="hr-HR" cap="all" dirty="0"/>
              <a:t>FINANCIRANJE </a:t>
            </a:r>
            <a:r>
              <a:rPr lang="hr-HR" dirty="0"/>
              <a:t>do 55.000,00 kn</a:t>
            </a:r>
            <a:endParaRPr lang="hr-HR" cap="all" dirty="0"/>
          </a:p>
          <a:p>
            <a:endParaRPr lang="hr-HR" dirty="0"/>
          </a:p>
          <a:p>
            <a:r>
              <a:rPr lang="hr-HR" cap="all" dirty="0"/>
              <a:t>TRAJANJE MJERE - </a:t>
            </a:r>
            <a:r>
              <a:rPr lang="hr-HR" dirty="0"/>
              <a:t>12 mjeseci</a:t>
            </a:r>
          </a:p>
          <a:p>
            <a:endParaRPr lang="hr-HR" dirty="0"/>
          </a:p>
          <a:p>
            <a:pPr marL="0" indent="0">
              <a:buNone/>
            </a:pPr>
            <a:endParaRPr lang="en-US"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1056816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4.Obrazovanje nezaposlenih i zaposlenih osoba</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b="1" cap="all" dirty="0"/>
              <a:t>MJERE:</a:t>
            </a:r>
          </a:p>
          <a:p>
            <a:pPr marL="0" indent="0">
              <a:buNone/>
            </a:pPr>
            <a:r>
              <a:rPr lang="hr-HR" b="1" dirty="0"/>
              <a:t>a) Obrazovanje nezaposlenih</a:t>
            </a:r>
            <a:endParaRPr lang="hr-HR" dirty="0"/>
          </a:p>
          <a:p>
            <a:r>
              <a:rPr lang="hr-HR" dirty="0"/>
              <a:t>Povećanje razine </a:t>
            </a:r>
            <a:r>
              <a:rPr lang="hr-HR" dirty="0" err="1"/>
              <a:t>zapošljivosti</a:t>
            </a:r>
            <a:r>
              <a:rPr lang="hr-HR" dirty="0"/>
              <a:t> nezaposlenih osoba upućivanjem u programe stručnog osposobljavanja, prekvalifikacije ili usavršavanja u traženim zanimanjima i sukladno razvoju tržišta rada. </a:t>
            </a:r>
          </a:p>
          <a:p>
            <a:r>
              <a:rPr lang="hr-HR" b="1" cap="all" dirty="0"/>
              <a:t>TRAJANJE </a:t>
            </a:r>
            <a:r>
              <a:rPr lang="hr-HR" dirty="0"/>
              <a:t>Prosječno 6 mjeseci; </a:t>
            </a:r>
          </a:p>
          <a:p>
            <a:r>
              <a:rPr lang="hr-HR" b="1" cap="all" dirty="0"/>
              <a:t>FINANCIRANJE </a:t>
            </a:r>
            <a:r>
              <a:rPr lang="hr-HR" dirty="0"/>
              <a:t>100% troška obrazovanja obrazovnoj ustanovi; troškovi liječničkih pregleda; Polazniku – troškovi prijevoza (do 1.400,00 kn) i novčana pomoć</a:t>
            </a:r>
          </a:p>
          <a:p>
            <a:endParaRPr lang="hr-HR" b="1" cap="all" dirty="0"/>
          </a:p>
          <a:p>
            <a:pPr marL="0" indent="0">
              <a:buNone/>
            </a:pPr>
            <a:r>
              <a:rPr lang="hr-HR" b="1" dirty="0"/>
              <a:t>b) Obrazovanje zaposlenih</a:t>
            </a:r>
            <a:endParaRPr lang="hr-HR" dirty="0"/>
          </a:p>
          <a:p>
            <a:r>
              <a:rPr lang="hr-HR" dirty="0"/>
              <a:t>Povećanje razine konkurentnosti i stručnosti zaposlenih osoba upućivanjem u programe stručnog osposobljavanja, prekvalifikacije ili usavršavanja sukladno razvoju tržišta rada. </a:t>
            </a:r>
            <a:r>
              <a:rPr lang="hr-HR" b="1" cap="all" dirty="0"/>
              <a:t>TRAJANJE </a:t>
            </a:r>
            <a:r>
              <a:rPr lang="hr-HR" dirty="0"/>
              <a:t>Prosječno 6 mjeseci; </a:t>
            </a:r>
            <a:r>
              <a:rPr lang="hr-HR" b="1" cap="all" dirty="0"/>
              <a:t>FINANCIRANJE</a:t>
            </a:r>
          </a:p>
          <a:p>
            <a:endParaRPr lang="hr-HR" b="1" cap="all" dirty="0"/>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148570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4.Obrazovanje nezaposlenih i zaposlenih osoba</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b="1" cap="all" dirty="0"/>
              <a:t>MJERE:</a:t>
            </a:r>
          </a:p>
          <a:p>
            <a:pPr marL="0" indent="0">
              <a:buNone/>
            </a:pPr>
            <a:r>
              <a:rPr lang="hr-HR" b="1" dirty="0"/>
              <a:t>b) Obrazovanje zaposlenih</a:t>
            </a:r>
            <a:endParaRPr lang="hr-HR" dirty="0"/>
          </a:p>
          <a:p>
            <a:r>
              <a:rPr lang="hr-HR" dirty="0"/>
              <a:t>Povećanje razine konkurentnosti i stručnosti zaposlenih osoba upućivanjem u programe stručnog osposobljavanja, prekvalifikacije ili usavršavanja sukladno razvoju tržišta rada. </a:t>
            </a:r>
          </a:p>
          <a:p>
            <a:r>
              <a:rPr lang="hr-HR" b="1" cap="all" dirty="0"/>
              <a:t>TRAJANJE </a:t>
            </a:r>
            <a:r>
              <a:rPr lang="hr-HR" dirty="0"/>
              <a:t>Prosječno 6 mjeseci; </a:t>
            </a:r>
          </a:p>
          <a:p>
            <a:r>
              <a:rPr lang="hr-HR" b="1" cap="all" dirty="0"/>
              <a:t>FINANCIRANJE - </a:t>
            </a:r>
            <a:r>
              <a:rPr lang="hr-HR" dirty="0"/>
              <a:t>100% troška obrazovanja obrazovnoj ustanovi; troškovi liječničkih pregleda</a:t>
            </a:r>
            <a:endParaRPr lang="hr-HR" b="1" cap="all" dirty="0"/>
          </a:p>
          <a:p>
            <a:endParaRPr lang="hr-HR" b="1" cap="all" dirty="0"/>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4155197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4.Obrazovanje nezaposlenih i zaposlenih osoba</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fontScale="92500" lnSpcReduction="10000"/>
          </a:bodyPr>
          <a:lstStyle/>
          <a:p>
            <a:endParaRPr lang="hr-HR" dirty="0"/>
          </a:p>
          <a:p>
            <a:pPr marL="0" indent="0">
              <a:buNone/>
            </a:pPr>
            <a:r>
              <a:rPr lang="hr-HR" b="1" cap="all" dirty="0"/>
              <a:t>MJERE:</a:t>
            </a:r>
          </a:p>
          <a:p>
            <a:pPr marL="0" indent="0">
              <a:buNone/>
            </a:pPr>
            <a:r>
              <a:rPr lang="hr-HR" b="1" dirty="0"/>
              <a:t>c) Obrazovanje nezaposlenih za završetak osnovne škole i stjecanje prvog zanimanja</a:t>
            </a:r>
            <a:endParaRPr lang="hr-HR" dirty="0"/>
          </a:p>
          <a:p>
            <a:r>
              <a:rPr lang="hr-HR" dirty="0"/>
              <a:t>Podizanje razine </a:t>
            </a:r>
            <a:r>
              <a:rPr lang="hr-HR" dirty="0" err="1"/>
              <a:t>zapošljivosti</a:t>
            </a:r>
            <a:r>
              <a:rPr lang="hr-HR" dirty="0"/>
              <a:t> i konkurentnosti osoba bez završene osnovne škole   stvaranjem uvjeta za završetak osnovne škole i stjecanje prvog zanimanja. </a:t>
            </a:r>
          </a:p>
          <a:p>
            <a:r>
              <a:rPr lang="hr-HR" b="1" cap="all" dirty="0"/>
              <a:t>TRAJANJE </a:t>
            </a:r>
            <a:r>
              <a:rPr lang="hr-HR" dirty="0"/>
              <a:t>Prosječno 24 mjeseca; </a:t>
            </a:r>
          </a:p>
          <a:p>
            <a:r>
              <a:rPr lang="hr-HR" b="1" cap="all" dirty="0"/>
              <a:t>FINANCIRANJE </a:t>
            </a:r>
            <a:r>
              <a:rPr lang="hr-HR" dirty="0"/>
              <a:t>Polazniku za vrijeme osnovnog obrazovanja trošak prijevoza (do 1.400,00 kn)</a:t>
            </a:r>
          </a:p>
          <a:p>
            <a:r>
              <a:rPr lang="hr-HR" dirty="0"/>
              <a:t>Polazniku za vrijeme stručnog osposobljavanja s ciljem stjecanja javne isprave troškovi prijevoza (do 1.400,00 kn) i novčana pomoć;  Poslodavcu trošak teorijske nastave u obrazovnoj ustanovi i polaganje ispita osposobljenosti (do 18.000 kn), trošak mentorstva (do 1.500,00 kn) i trošak liječničkog pregleda</a:t>
            </a:r>
          </a:p>
          <a:p>
            <a:endParaRPr lang="hr-HR" b="1" cap="all" dirty="0"/>
          </a:p>
          <a:p>
            <a:pPr marL="0" indent="0">
              <a:buNone/>
            </a:pPr>
            <a:r>
              <a:rPr lang="hr-HR" dirty="0"/>
              <a:t> </a:t>
            </a:r>
          </a:p>
          <a:p>
            <a:endParaRPr lang="hr-HR" b="1" cap="all"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1649132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4.Obrazovanje nezaposlenih i zaposlenih osoba</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pPr marL="0" indent="0">
              <a:buNone/>
            </a:pPr>
            <a:r>
              <a:rPr lang="hr-HR" b="1" dirty="0"/>
              <a:t>MJERE:  </a:t>
            </a:r>
          </a:p>
          <a:p>
            <a:pPr marL="0" indent="0">
              <a:buNone/>
            </a:pPr>
            <a:r>
              <a:rPr lang="hr-HR" b="1" dirty="0"/>
              <a:t>d) Aktivacijski program</a:t>
            </a:r>
            <a:endParaRPr lang="hr-HR" dirty="0"/>
          </a:p>
          <a:p>
            <a:r>
              <a:rPr lang="hr-HR" dirty="0"/>
              <a:t>Osposobiti nezaposlene osobe za stjecanje praktičnih znanja i vještina potrebnih za njihovo aktivno uključivanje na tržište rada. </a:t>
            </a:r>
          </a:p>
          <a:p>
            <a:r>
              <a:rPr lang="hr-HR" b="1" cap="all" dirty="0"/>
              <a:t>TRAJANJE </a:t>
            </a:r>
            <a:r>
              <a:rPr lang="hr-HR" dirty="0"/>
              <a:t>do 2 mjeseca, broj pojedinačnog sudjelovanja kandidata do 15 dana; </a:t>
            </a:r>
          </a:p>
          <a:p>
            <a:r>
              <a:rPr lang="hr-HR" b="1" cap="all" dirty="0"/>
              <a:t>FINANCIRANJE </a:t>
            </a:r>
            <a:r>
              <a:rPr lang="pl-PL" dirty="0"/>
              <a:t>Polazniku troškovi prijevoza (do 1.400,00 kn) i novčana pomoć</a:t>
            </a:r>
            <a:endParaRPr lang="hr-HR" b="1" cap="all" dirty="0"/>
          </a:p>
          <a:p>
            <a:endParaRPr lang="hr-HR" b="1" cap="all"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610696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ipsa 7"/>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2" name="Naslov 1"/>
          <p:cNvSpPr>
            <a:spLocks noGrp="1"/>
          </p:cNvSpPr>
          <p:nvPr>
            <p:ph type="title"/>
          </p:nvPr>
        </p:nvSpPr>
        <p:spPr/>
        <p:txBody>
          <a:bodyPr/>
          <a:lstStyle/>
          <a:p>
            <a:r>
              <a:rPr lang="hr-HR" b="1" dirty="0"/>
              <a:t>SADRŽAJ</a:t>
            </a:r>
          </a:p>
        </p:txBody>
      </p:sp>
      <p:sp>
        <p:nvSpPr>
          <p:cNvPr id="3" name="Rezervirano mjesto sadržaja 2"/>
          <p:cNvSpPr>
            <a:spLocks noGrp="1"/>
          </p:cNvSpPr>
          <p:nvPr>
            <p:ph sz="half" idx="1"/>
          </p:nvPr>
        </p:nvSpPr>
        <p:spPr>
          <a:xfrm>
            <a:off x="2183037" y="2320121"/>
            <a:ext cx="5145207" cy="3985145"/>
          </a:xfrm>
        </p:spPr>
        <p:txBody>
          <a:bodyPr>
            <a:normAutofit/>
          </a:bodyPr>
          <a:lstStyle/>
          <a:p>
            <a:pPr marL="0" indent="0">
              <a:buNone/>
            </a:pPr>
            <a:r>
              <a:rPr lang="hr-HR" sz="2000" b="1" dirty="0"/>
              <a:t>1. MODUL:</a:t>
            </a:r>
          </a:p>
          <a:p>
            <a:r>
              <a:rPr lang="hr-HR" sz="2000" dirty="0"/>
              <a:t>Osnove uspješnog poslovanja – procjena poduzetničkih sposobnosti</a:t>
            </a:r>
          </a:p>
          <a:p>
            <a:endParaRPr lang="hr-HR" sz="2000" dirty="0"/>
          </a:p>
          <a:p>
            <a:pPr marL="0" indent="0">
              <a:buNone/>
            </a:pPr>
            <a:r>
              <a:rPr lang="hr-HR" sz="2000" b="1" dirty="0"/>
              <a:t>2. MODUL :</a:t>
            </a:r>
          </a:p>
          <a:p>
            <a:r>
              <a:rPr lang="hr-HR" sz="2000" dirty="0"/>
              <a:t>Razvijanje poslovne ideje</a:t>
            </a:r>
          </a:p>
        </p:txBody>
      </p:sp>
      <p:sp>
        <p:nvSpPr>
          <p:cNvPr id="5" name="Rezervirano mjesto sadržaja 2"/>
          <p:cNvSpPr>
            <a:spLocks noGrp="1"/>
          </p:cNvSpPr>
          <p:nvPr>
            <p:ph sz="half" idx="1"/>
          </p:nvPr>
        </p:nvSpPr>
        <p:spPr>
          <a:xfrm>
            <a:off x="7451074" y="2320121"/>
            <a:ext cx="4053538" cy="4176213"/>
          </a:xfrm>
        </p:spPr>
        <p:txBody>
          <a:bodyPr>
            <a:normAutofit/>
          </a:bodyPr>
          <a:lstStyle/>
          <a:p>
            <a:pPr marL="0" indent="0">
              <a:buNone/>
            </a:pPr>
            <a:r>
              <a:rPr lang="hr-HR" b="1" dirty="0">
                <a:solidFill>
                  <a:srgbClr val="FF0000"/>
                </a:solidFill>
              </a:rPr>
              <a:t>3</a:t>
            </a:r>
            <a:r>
              <a:rPr lang="hr-HR" sz="2000" b="1" dirty="0">
                <a:solidFill>
                  <a:srgbClr val="FF0000"/>
                </a:solidFill>
              </a:rPr>
              <a:t>. MODUL :</a:t>
            </a:r>
          </a:p>
          <a:p>
            <a:r>
              <a:rPr lang="hr-HR" sz="2000" dirty="0">
                <a:solidFill>
                  <a:srgbClr val="FF0000"/>
                </a:solidFill>
              </a:rPr>
              <a:t>Pristup na tržište rada</a:t>
            </a:r>
          </a:p>
          <a:p>
            <a:pPr marL="0" indent="0">
              <a:buNone/>
            </a:pPr>
            <a:r>
              <a:rPr lang="hr-HR" sz="2000" b="1" dirty="0"/>
              <a:t>4. MODUL :</a:t>
            </a:r>
          </a:p>
          <a:p>
            <a:r>
              <a:rPr lang="hr-HR" sz="2000" dirty="0"/>
              <a:t>Preuzimanje inicijative</a:t>
            </a:r>
          </a:p>
          <a:p>
            <a:pPr marL="0" indent="0">
              <a:buNone/>
            </a:pPr>
            <a:r>
              <a:rPr lang="hr-HR" sz="2000" b="1" dirty="0"/>
              <a:t>5. MODUL :</a:t>
            </a:r>
          </a:p>
          <a:p>
            <a:r>
              <a:rPr lang="hr-HR" sz="2000" dirty="0"/>
              <a:t>Izrada SWOT analize</a:t>
            </a:r>
          </a:p>
        </p:txBody>
      </p:sp>
      <p:pic>
        <p:nvPicPr>
          <p:cNvPr id="6" name="Slika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3929" y="5501640"/>
            <a:ext cx="3625215" cy="1356360"/>
          </a:xfrm>
          <a:prstGeom prst="rect">
            <a:avLst/>
          </a:prstGeom>
          <a:noFill/>
          <a:ln>
            <a:noFill/>
          </a:ln>
        </p:spPr>
      </p:pic>
      <p:sp>
        <p:nvSpPr>
          <p:cNvPr id="7" name="Pravokutnik 6"/>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pic>
        <p:nvPicPr>
          <p:cNvPr id="4" name="Slik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9777" y="324719"/>
            <a:ext cx="1512218" cy="1888391"/>
          </a:xfrm>
          <a:prstGeom prst="rect">
            <a:avLst/>
          </a:prstGeom>
        </p:spPr>
      </p:pic>
    </p:spTree>
    <p:extLst>
      <p:ext uri="{BB962C8B-B14F-4D97-AF65-F5344CB8AC3E}">
        <p14:creationId xmlns:p14="http://schemas.microsoft.com/office/powerpoint/2010/main" val="3328294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5. Osposobljavanje na radnom mjestu</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b="1" cap="all" dirty="0"/>
              <a:t>MJERE:</a:t>
            </a:r>
          </a:p>
          <a:p>
            <a:endParaRPr lang="hr-HR" b="1" cap="all" dirty="0"/>
          </a:p>
          <a:p>
            <a:pPr marL="0" indent="0">
              <a:buNone/>
            </a:pPr>
            <a:r>
              <a:rPr lang="hr-HR" b="1" dirty="0"/>
              <a:t>a) Osposobljavanje na radnom mjestu s ciljem stjecanja potvrde poslodavca</a:t>
            </a:r>
            <a:endParaRPr lang="hr-HR" dirty="0"/>
          </a:p>
          <a:p>
            <a:r>
              <a:rPr lang="hr-HR" dirty="0"/>
              <a:t>Osposobiti i usavršiti nezaposlene osobe za stjecanje praktičnih znanja i vještina potrebnih za obavljanje poslova određenog radnog mjesta.</a:t>
            </a:r>
          </a:p>
          <a:p>
            <a:r>
              <a:rPr lang="pl-PL" b="1" cap="all" dirty="0"/>
              <a:t>TRAJANJE - </a:t>
            </a:r>
            <a:r>
              <a:rPr lang="pl-PL" dirty="0"/>
              <a:t>Do 6 mjeseci za sve podmjere.</a:t>
            </a:r>
          </a:p>
          <a:p>
            <a:r>
              <a:rPr lang="hr-HR" b="1" cap="all" dirty="0"/>
              <a:t>FINANCIRANJE MJERE - </a:t>
            </a:r>
            <a:r>
              <a:rPr lang="hr-HR" dirty="0"/>
              <a:t>Polazniku – troškovi prijevoza (do 1.400,00 kn) i novčana pomoć; Poslodavcu – trošak mentorstva (do 1.500,00 kn)</a:t>
            </a:r>
          </a:p>
          <a:p>
            <a:endParaRPr lang="hr-HR" b="1" cap="all"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4225326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5. Osposobljavanje na radnom mjestu</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b="1" cap="all" dirty="0"/>
              <a:t>MJERE:</a:t>
            </a:r>
          </a:p>
          <a:p>
            <a:endParaRPr lang="hr-HR" b="1" cap="all" dirty="0"/>
          </a:p>
          <a:p>
            <a:pPr marL="0" indent="0">
              <a:buNone/>
            </a:pPr>
            <a:r>
              <a:rPr lang="hr-HR" b="1" dirty="0"/>
              <a:t>b)</a:t>
            </a:r>
            <a:r>
              <a:rPr lang="hr-HR" dirty="0"/>
              <a:t> </a:t>
            </a:r>
            <a:r>
              <a:rPr lang="hr-HR" b="1" dirty="0"/>
              <a:t>Osposobljavanje na radnom mjestu s ciljem stjecanja javne isprave o osposobljenosti</a:t>
            </a:r>
            <a:endParaRPr lang="hr-HR" dirty="0"/>
          </a:p>
          <a:p>
            <a:r>
              <a:rPr lang="hr-HR" dirty="0"/>
              <a:t>Osposobiti nezaposlene osobe za stjecanje praktičnih znanja i vještina potrebnih za obavljanje poslova određenog radnog mjesta.</a:t>
            </a:r>
          </a:p>
          <a:p>
            <a:r>
              <a:rPr lang="pl-PL" b="1" cap="all" dirty="0"/>
              <a:t>TRAJANJE - </a:t>
            </a:r>
            <a:r>
              <a:rPr lang="pl-PL" dirty="0"/>
              <a:t>Do 6 mjeseci za sve podmjere.</a:t>
            </a:r>
          </a:p>
          <a:p>
            <a:r>
              <a:rPr lang="hr-HR" b="1" cap="all" dirty="0"/>
              <a:t>FINANCIRANJE MJERE - </a:t>
            </a:r>
            <a:r>
              <a:rPr lang="hr-HR" dirty="0"/>
              <a:t>Polazniku – troškovi prijevoza (do 1.400,00 kn) i novčana pomoć; Poslodavcu – trošak teorijske nastave u obrazovnoj ustanovi i polaganje ispita osposobljenosti   (do 18.000,00 kn), trošak mentorstva (do 1.500,00 kn) i trošak liječničkog pregleda</a:t>
            </a:r>
            <a:endParaRPr lang="hr-HR" b="1" cap="all"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1606535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5. Osposobljavanje na radnom mjestu</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b="1" cap="all" dirty="0"/>
              <a:t>MJERE:</a:t>
            </a:r>
          </a:p>
          <a:p>
            <a:endParaRPr lang="hr-HR" b="1" cap="all" dirty="0"/>
          </a:p>
          <a:p>
            <a:pPr marL="0" indent="0">
              <a:buNone/>
            </a:pPr>
            <a:r>
              <a:rPr lang="hr-HR" b="1" dirty="0"/>
              <a:t>c) Osposobljavanje/usavršavanje na radnom mjestu s ciljem stjecanja potvrde poduzetničke potporne institucije (poduzetnički inkubatori i razvojne agencije)</a:t>
            </a:r>
            <a:endParaRPr lang="hr-HR" dirty="0"/>
          </a:p>
          <a:p>
            <a:r>
              <a:rPr lang="hr-HR" dirty="0"/>
              <a:t>Osposobiti i usavršiti nezaposlene osobe za stjecanje praktičnih znanja i vještina potrebnih za obavljanje poslova određenog radnog mjesta.</a:t>
            </a:r>
          </a:p>
          <a:p>
            <a:r>
              <a:rPr lang="pl-PL" b="1" cap="all" dirty="0"/>
              <a:t>TRAJANJE - </a:t>
            </a:r>
            <a:r>
              <a:rPr lang="pl-PL" dirty="0"/>
              <a:t>Do 6 mjeseci za sve podmjere.</a:t>
            </a:r>
          </a:p>
          <a:p>
            <a:r>
              <a:rPr lang="hr-HR" b="1" cap="all" dirty="0"/>
              <a:t>FINANCIRANJE MJERE - </a:t>
            </a:r>
            <a:r>
              <a:rPr lang="hr-HR" dirty="0"/>
              <a:t>Polazniku – troškovi prijevoza (do 1.400,00 kn) i novčana pomoć; Poslodavcu – trošak osposobljavanja u poduzetničkoj potpornoj instituciji (do 18.000,00 kn)</a:t>
            </a:r>
            <a:endParaRPr lang="hr-HR" b="1" cap="all"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889192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5. Osposobljavanje na radnom mjestu</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lnSpcReduction="10000"/>
          </a:bodyPr>
          <a:lstStyle/>
          <a:p>
            <a:r>
              <a:rPr lang="hr-HR" b="1" cap="all" dirty="0"/>
              <a:t>MJERE:</a:t>
            </a:r>
          </a:p>
          <a:p>
            <a:endParaRPr lang="hr-HR" b="1" cap="all" dirty="0"/>
          </a:p>
          <a:p>
            <a:pPr marL="0" indent="0">
              <a:buNone/>
            </a:pPr>
            <a:r>
              <a:rPr lang="hr-HR" b="1" dirty="0"/>
              <a:t>d) Osposobljavanje na radnom mjestu hrvatskih povratnika/useljenika iz hrvatskog Iseljeništva</a:t>
            </a:r>
            <a:endParaRPr lang="hr-HR" dirty="0"/>
          </a:p>
          <a:p>
            <a:r>
              <a:rPr lang="hr-HR" dirty="0"/>
              <a:t>Osposobiti nezaposlene osobe za stjecanje praktičnih znanja i vještina potrebnih za obavljanje poslova određenog radnog mjesta.</a:t>
            </a:r>
          </a:p>
          <a:p>
            <a:r>
              <a:rPr lang="pl-PL" b="1" cap="all" dirty="0"/>
              <a:t>TRAJANJE - </a:t>
            </a:r>
            <a:r>
              <a:rPr lang="pl-PL" dirty="0"/>
              <a:t>Do 6 mjeseci za sve podmjere.</a:t>
            </a:r>
          </a:p>
          <a:p>
            <a:r>
              <a:rPr lang="hr-HR" b="1" cap="all" dirty="0"/>
              <a:t>FINANCIRANJE MJERE - </a:t>
            </a:r>
            <a:r>
              <a:rPr lang="hr-HR" dirty="0"/>
              <a:t>Polazniku koji se nalazi u evidenciji nezaposlenih – troškovi prijevoza (do 1400kn) i novčana pomoć.</a:t>
            </a:r>
          </a:p>
          <a:p>
            <a:pPr marL="0" indent="0">
              <a:buNone/>
            </a:pPr>
            <a:r>
              <a:rPr lang="hr-HR" dirty="0"/>
              <a:t>Polazniku koji se ne nalazi u evidenciji nezaposlenih – troškovi prijevoza (do 1400 kn) i novčana isplata.</a:t>
            </a:r>
          </a:p>
          <a:p>
            <a:pPr marL="0" indent="0">
              <a:buNone/>
            </a:pPr>
            <a:r>
              <a:rPr lang="hr-HR" dirty="0"/>
              <a:t>Poslodavcu – trošak teorijske nastave u obrazovnoj ustanovi i polaganje ispita osposobljenosti (do 18.000,00 kn), trošak mentorstva (do 1.500,00 kn), trošak liječničkog pregleda, uplata obveznih doprinosa zdravstvenog osiguranja, troškovi zdravstvenog osiguranja, troškovi prijevoda i priznanja inozemne svjedodžbe ili diplome</a:t>
            </a:r>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3096684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6. Pripravništvo</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dirty="0"/>
              <a:t>Mjere za stjecanje prvog radnog iskustva / pripravništva su mjere putem kojih se osposobljavaju mlade osobe za rad na radnom mjestu u zvanju za koje su se obrazovale, a s ciljem </a:t>
            </a:r>
            <a:r>
              <a:rPr lang="hr-HR" b="1" dirty="0"/>
              <a:t>stjecanja iskustva ili formalnog uvjeta</a:t>
            </a:r>
            <a:r>
              <a:rPr lang="hr-HR" dirty="0"/>
              <a:t> za pristupanje stručnom/majstorskom ispitu.</a:t>
            </a:r>
          </a:p>
          <a:p>
            <a:endParaRPr lang="hr-HR" dirty="0"/>
          </a:p>
          <a:p>
            <a:r>
              <a:rPr lang="hr-HR" b="1" dirty="0"/>
              <a:t>MJERE:</a:t>
            </a:r>
          </a:p>
          <a:p>
            <a:r>
              <a:rPr lang="hr-HR" i="1" dirty="0"/>
              <a:t>6.1. Potpore za zapošljavanje za stjecanje prvog radnog iskustva / pripravništvo</a:t>
            </a:r>
          </a:p>
          <a:p>
            <a:r>
              <a:rPr lang="hr-HR" i="1" dirty="0"/>
              <a:t>6.2. </a:t>
            </a:r>
            <a:r>
              <a:rPr lang="pl-PL" i="1" dirty="0"/>
              <a:t>Stručno osposobljavanje za rad bez zasnivanja radnog odnosa</a:t>
            </a:r>
          </a:p>
          <a:p>
            <a:r>
              <a:rPr lang="hr-HR" i="1" dirty="0"/>
              <a:t>6.3. Osposobljavanje za stjecanje odgovarajućeg radnog iskustva (30+)</a:t>
            </a:r>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3987327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FF0000"/>
                </a:solidFill>
              </a:rPr>
              <a:t>6.1. Potpore za zapošljavanje za stjecanje prvog radnog iskustva / pripravništvo</a:t>
            </a:r>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b="1" dirty="0"/>
              <a:t>prvo zapošljavanje</a:t>
            </a:r>
            <a:r>
              <a:rPr lang="hr-HR" dirty="0"/>
              <a:t> u stečenoj obrazovnoj razini, a na poslovima vezanim uz poslove stečenog zvanja.</a:t>
            </a:r>
          </a:p>
          <a:p>
            <a:endParaRPr lang="hr-HR" dirty="0"/>
          </a:p>
          <a:p>
            <a:r>
              <a:rPr lang="hr-HR" b="1" dirty="0"/>
              <a:t>MJERE:</a:t>
            </a:r>
          </a:p>
          <a:p>
            <a:pPr marL="0" indent="0">
              <a:buNone/>
            </a:pPr>
            <a:r>
              <a:rPr lang="hr-HR" b="1" dirty="0"/>
              <a:t>a) u realnom sektoru</a:t>
            </a:r>
            <a:endParaRPr lang="hr-HR" dirty="0"/>
          </a:p>
          <a:p>
            <a:r>
              <a:rPr lang="hr-HR" dirty="0"/>
              <a:t>Poticanje zapošljavanja osoba sufinanciranjem troška plaće poslodavcima.</a:t>
            </a:r>
          </a:p>
          <a:p>
            <a:r>
              <a:rPr lang="hr-HR" b="1" cap="all" dirty="0"/>
              <a:t>TRAJANJE - </a:t>
            </a:r>
            <a:r>
              <a:rPr lang="hr-HR" dirty="0"/>
              <a:t>12 mjeseci</a:t>
            </a:r>
          </a:p>
          <a:p>
            <a:r>
              <a:rPr lang="hr-HR" b="1" cap="all" dirty="0"/>
              <a:t>FINANCIRANJE - </a:t>
            </a:r>
            <a:r>
              <a:rPr lang="hr-HR" dirty="0"/>
              <a:t>50% godišnjeg troška bruto II plaće radnika ili 75% za osobe s invaliditetom, bez gornjeg ograničenja, prema plaći tog radnog mjesta poslodavca i 50% troška prijevoza.</a:t>
            </a:r>
            <a:endParaRPr lang="hr-HR" b="1" cap="all" dirty="0"/>
          </a:p>
          <a:p>
            <a:endParaRPr lang="hr-HR" b="1" cap="all" dirty="0"/>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4046536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FF0000"/>
                </a:solidFill>
              </a:rPr>
              <a:t>6.1. Potpore za zapošljavanje za stjecanje prvog radnog iskustva / pripravništvo</a:t>
            </a:r>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b="1" dirty="0"/>
              <a:t>prvo zapošljavanje</a:t>
            </a:r>
            <a:r>
              <a:rPr lang="hr-HR" dirty="0"/>
              <a:t> u stečenoj obrazovnoj razini, a na poslovima vezanim uz poslove stečenog zvanja.</a:t>
            </a:r>
          </a:p>
          <a:p>
            <a:r>
              <a:rPr lang="hr-HR" b="1" dirty="0"/>
              <a:t>MJERE:</a:t>
            </a:r>
          </a:p>
          <a:p>
            <a:pPr marL="0" indent="0">
              <a:buNone/>
            </a:pPr>
            <a:r>
              <a:rPr lang="hr-HR" b="1" dirty="0"/>
              <a:t>b) u javnom sektoru</a:t>
            </a:r>
            <a:endParaRPr lang="hr-HR" dirty="0"/>
          </a:p>
          <a:p>
            <a:r>
              <a:rPr lang="hr-HR" dirty="0"/>
              <a:t>Poticanje zapošljavanja uz ugovor o radu osoba bez staža osiguranja u javnom sektoru.</a:t>
            </a:r>
          </a:p>
          <a:p>
            <a:r>
              <a:rPr lang="hr-HR" b="1" cap="all" dirty="0"/>
              <a:t>TRAJANJE - </a:t>
            </a:r>
            <a:r>
              <a:rPr lang="hr-HR" dirty="0"/>
              <a:t>12 mjeseci</a:t>
            </a:r>
          </a:p>
          <a:p>
            <a:r>
              <a:rPr lang="hr-HR" b="1" cap="all" dirty="0"/>
              <a:t>FINANCIRANJE - </a:t>
            </a:r>
            <a:r>
              <a:rPr lang="hr-HR" dirty="0"/>
              <a:t>sukladno Uredbi o nazivima radnih mjesta i koeficijentima složenosti poslova u javnim službama i trošak prijevoza sukladno Odluci Upravnog vijeća.</a:t>
            </a:r>
          </a:p>
          <a:p>
            <a:r>
              <a:rPr lang="hr-HR" dirty="0"/>
              <a:t>Trošak stjecanja pedagoških kompetencija za pripravnike koji se zapošljavaju u prirodoslovno-matematičko-informatičkom i tehničkom području u iznosu do 10.000,00 kn.</a:t>
            </a:r>
          </a:p>
          <a:p>
            <a:endParaRPr lang="hr-HR" b="1" cap="all" dirty="0"/>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3830768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a:solidFill>
                  <a:srgbClr val="FF0000"/>
                </a:solidFill>
              </a:rPr>
              <a:t>6.2. </a:t>
            </a:r>
            <a:r>
              <a:rPr lang="pl-PL" dirty="0">
                <a:solidFill>
                  <a:srgbClr val="FF0000"/>
                </a:solidFill>
              </a:rPr>
              <a:t>Stručno osposobljavanje za rad bez zasnivanja radnog odnosa</a:t>
            </a:r>
          </a:p>
        </p:txBody>
      </p:sp>
      <p:sp>
        <p:nvSpPr>
          <p:cNvPr id="3" name="Rezervirano mjesto sadržaja 2"/>
          <p:cNvSpPr>
            <a:spLocks noGrp="1"/>
          </p:cNvSpPr>
          <p:nvPr>
            <p:ph sz="half" idx="1"/>
          </p:nvPr>
        </p:nvSpPr>
        <p:spPr>
          <a:xfrm>
            <a:off x="2592924" y="1905000"/>
            <a:ext cx="8465475" cy="5179325"/>
          </a:xfrm>
        </p:spPr>
        <p:txBody>
          <a:bodyPr>
            <a:normAutofit/>
          </a:bodyPr>
          <a:lstStyle/>
          <a:p>
            <a:endParaRPr lang="hr-HR" dirty="0"/>
          </a:p>
          <a:p>
            <a:endParaRPr lang="hr-HR" dirty="0"/>
          </a:p>
          <a:p>
            <a:endParaRPr lang="hr-HR" sz="2000" dirty="0"/>
          </a:p>
          <a:p>
            <a:r>
              <a:rPr lang="hr-HR" sz="2000" dirty="0"/>
              <a:t>Mjera se </a:t>
            </a:r>
            <a:r>
              <a:rPr lang="hr-HR" sz="2000" b="1" u="sng" dirty="0"/>
              <a:t>ne provodi u 2020. </a:t>
            </a:r>
            <a:r>
              <a:rPr lang="hr-HR" sz="2000" dirty="0"/>
              <a:t>godini, izvršavanje preuzetih obveza iz prethodnih godina.</a:t>
            </a:r>
            <a:endParaRPr lang="hr-HR" sz="2000" b="1" cap="all" dirty="0"/>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614249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a:solidFill>
                  <a:srgbClr val="FF0000"/>
                </a:solidFill>
              </a:rPr>
              <a:t>6.3. Osposobljavanje za stjecanje odgovarajućeg radnog iskustva (30+)</a:t>
            </a:r>
          </a:p>
        </p:txBody>
      </p:sp>
      <p:sp>
        <p:nvSpPr>
          <p:cNvPr id="3" name="Rezervirano mjesto sadržaja 2"/>
          <p:cNvSpPr>
            <a:spLocks noGrp="1"/>
          </p:cNvSpPr>
          <p:nvPr>
            <p:ph sz="half" idx="1"/>
          </p:nvPr>
        </p:nvSpPr>
        <p:spPr>
          <a:xfrm>
            <a:off x="2592924" y="1905000"/>
            <a:ext cx="8465475" cy="5179325"/>
          </a:xfrm>
        </p:spPr>
        <p:txBody>
          <a:bodyPr>
            <a:normAutofit/>
          </a:bodyPr>
          <a:lstStyle/>
          <a:p>
            <a:endParaRPr lang="hr-HR" dirty="0"/>
          </a:p>
          <a:p>
            <a:endParaRPr lang="hr-HR" dirty="0"/>
          </a:p>
          <a:p>
            <a:endParaRPr lang="hr-HR" dirty="0"/>
          </a:p>
          <a:p>
            <a:r>
              <a:rPr lang="hr-HR" dirty="0"/>
              <a:t>Mjera se </a:t>
            </a:r>
            <a:r>
              <a:rPr lang="hr-HR" b="1" u="sng" dirty="0"/>
              <a:t>ne provodi u 2020. </a:t>
            </a:r>
            <a:r>
              <a:rPr lang="hr-HR" dirty="0"/>
              <a:t>godini, izvršavanje preuzetih obveza iz prethodnih godina.</a:t>
            </a:r>
            <a:endParaRPr lang="hr-HR" b="1" cap="all" dirty="0"/>
          </a:p>
          <a:p>
            <a:endParaRPr lang="hr-HR" b="1" cap="all" dirty="0"/>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79023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200" dirty="0">
                <a:solidFill>
                  <a:srgbClr val="FF0000"/>
                </a:solidFill>
              </a:rPr>
              <a:t>7. Javni rad</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dirty="0"/>
              <a:t>Javni rad je mjera čiji se program temelji na </a:t>
            </a:r>
            <a:r>
              <a:rPr lang="hr-HR" b="1" dirty="0"/>
              <a:t>društveno korisnom radu</a:t>
            </a:r>
            <a:r>
              <a:rPr lang="hr-HR" dirty="0"/>
              <a:t> kojeg inicira lokalna zajednica ili organizacije civilnog društva. Javni rad mora biti neprofitan i nekonkurentan postojećem gospodarstvu u tom području. Prednost imaju programi iz područja socijalne skrbi, edukacije, zaštite i očuvanja okoliša, te održavanja i komunalnih radova.</a:t>
            </a:r>
          </a:p>
          <a:p>
            <a:endParaRPr lang="hr-HR" dirty="0"/>
          </a:p>
          <a:p>
            <a:r>
              <a:rPr lang="hr-HR" b="1" cap="all" dirty="0"/>
              <a:t>TRAJANJE MJERE - </a:t>
            </a:r>
            <a:r>
              <a:rPr lang="hr-HR" dirty="0"/>
              <a:t>6 mjeseci (puno radno vrijeme), 9 mjeseci (6 mjeseci rada u punom radnom vremenu, a preostala 3 mjeseca u nepunom uz mogućnost obrazovanja) ili 9 mjeseci u nepunom radnom vremenu za korisnike zajamčene minimalne naknade.</a:t>
            </a:r>
          </a:p>
          <a:p>
            <a:r>
              <a:rPr lang="hr-HR" b="1" cap="all" dirty="0"/>
              <a:t>FINANCIRANJE MJERE - </a:t>
            </a:r>
            <a:r>
              <a:rPr lang="hr-HR" dirty="0"/>
              <a:t>Financira se 100% troška minimalne bruto plaće u iznosu od 4.732,82 kn za prvu skupinu, odnosno 50% troška minimalne bruto plaće u iznosu od 2.366,41 kn za drugu i treću skupinu.</a:t>
            </a:r>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47527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a:t>MODUL 3: PRISTUP NA TRŽIŠTE RADA</a:t>
            </a:r>
          </a:p>
        </p:txBody>
      </p:sp>
      <p:sp>
        <p:nvSpPr>
          <p:cNvPr id="3" name="Rezervirano mjesto teksta 2"/>
          <p:cNvSpPr>
            <a:spLocks noGrp="1"/>
          </p:cNvSpPr>
          <p:nvPr>
            <p:ph type="body" idx="1"/>
          </p:nvPr>
        </p:nvSpPr>
        <p:spPr>
          <a:xfrm>
            <a:off x="2589212" y="3527550"/>
            <a:ext cx="8915399" cy="860400"/>
          </a:xfrm>
        </p:spPr>
        <p:txBody>
          <a:bodyPr>
            <a:normAutofit/>
          </a:bodyPr>
          <a:lstStyle/>
          <a:p>
            <a:endParaRPr lang="hr-HR" sz="3200" b="1"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3929" y="5501640"/>
            <a:ext cx="3625215" cy="1356360"/>
          </a:xfrm>
          <a:prstGeom prst="rect">
            <a:avLst/>
          </a:prstGeom>
          <a:noFill/>
          <a:ln>
            <a:noFill/>
          </a:ln>
        </p:spPr>
      </p:pic>
      <p:sp>
        <p:nvSpPr>
          <p:cNvPr id="5" name="Elipsa 4"/>
          <p:cNvSpPr/>
          <p:nvPr/>
        </p:nvSpPr>
        <p:spPr>
          <a:xfrm>
            <a:off x="3441" y="3253514"/>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9" y="3265940"/>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4020124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200" dirty="0">
                <a:solidFill>
                  <a:srgbClr val="FF0000"/>
                </a:solidFill>
              </a:rPr>
              <a:t>8. Potpore očuvanju radnih mjesta</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lnSpcReduction="10000"/>
          </a:bodyPr>
          <a:lstStyle/>
          <a:p>
            <a:r>
              <a:rPr lang="hr-HR" b="1" cap="all" dirty="0"/>
              <a:t>MJERE</a:t>
            </a:r>
          </a:p>
          <a:p>
            <a:pPr marL="0" indent="0">
              <a:buNone/>
            </a:pPr>
            <a:r>
              <a:rPr lang="hr-HR" b="1" dirty="0"/>
              <a:t>a) Potpore za očuvanje radnih mjesta u djelatnostima pogođenima </a:t>
            </a:r>
            <a:r>
              <a:rPr lang="hr-HR" b="1" dirty="0" err="1"/>
              <a:t>Koronavirusom</a:t>
            </a:r>
            <a:r>
              <a:rPr lang="hr-HR" b="1" dirty="0"/>
              <a:t> (COVID – 19)</a:t>
            </a:r>
            <a:endParaRPr lang="hr-HR" dirty="0"/>
          </a:p>
          <a:p>
            <a:r>
              <a:rPr lang="hr-HR" dirty="0"/>
              <a:t>Očuvanje radnih mjesta kod poslodavaca kojima je zbog posebne okolnosti uvjetovane </a:t>
            </a:r>
            <a:r>
              <a:rPr lang="hr-HR" dirty="0" err="1"/>
              <a:t>Koronavirusom</a:t>
            </a:r>
            <a:r>
              <a:rPr lang="hr-HR" dirty="0"/>
              <a:t> (COVID -19) narušena gospodarska aktivnost.</a:t>
            </a:r>
          </a:p>
          <a:p>
            <a:endParaRPr lang="hr-HR" dirty="0"/>
          </a:p>
          <a:p>
            <a:r>
              <a:rPr lang="hr-HR" b="1" cap="all" dirty="0"/>
              <a:t>TRAJANJE </a:t>
            </a:r>
            <a:r>
              <a:rPr lang="hr-HR" cap="all" dirty="0"/>
              <a:t>- </a:t>
            </a:r>
            <a:r>
              <a:rPr lang="pl-PL" dirty="0"/>
              <a:t>Od 01.03.2020. godine i dalje, a najduže do 3 mjeseca.</a:t>
            </a:r>
            <a:endParaRPr lang="hr-HR" cap="all" dirty="0"/>
          </a:p>
          <a:p>
            <a:r>
              <a:rPr lang="hr-HR" b="1" cap="all" dirty="0"/>
              <a:t>FINANCIRANJE  </a:t>
            </a:r>
          </a:p>
          <a:p>
            <a:r>
              <a:rPr lang="hr-HR" dirty="0"/>
              <a:t>Iznos od 3.250,00 kuna mjesečno po radniku koji radi u punom radnom vremenu</a:t>
            </a:r>
          </a:p>
          <a:p>
            <a:r>
              <a:rPr lang="hr-HR" dirty="0"/>
              <a:t>Iznos do 1.625,00 kuna mjesečno po radniku koji radi u nepunom radnom vremenu</a:t>
            </a:r>
          </a:p>
          <a:p>
            <a:r>
              <a:rPr lang="hr-HR" dirty="0" err="1"/>
              <a:t>Srazmjerni</a:t>
            </a:r>
            <a:r>
              <a:rPr lang="hr-HR" dirty="0"/>
              <a:t> dio iznosa od 3.250,00 kuna ili 1.625,00 kuna po radniku za vrijeme koje nisu radili prema Odluci Stožera civilne zaštite</a:t>
            </a:r>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064848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200" dirty="0">
                <a:solidFill>
                  <a:srgbClr val="FF0000"/>
                </a:solidFill>
              </a:rPr>
              <a:t>8. Potpore očuvanju radnih mjesta</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b="1" cap="all" dirty="0"/>
              <a:t>MJERE</a:t>
            </a:r>
          </a:p>
          <a:p>
            <a:pPr marL="0" indent="0">
              <a:buNone/>
            </a:pPr>
            <a:r>
              <a:rPr lang="hr-HR" b="1" dirty="0"/>
              <a:t>b) Potpore za očuvanje radnih mjesta</a:t>
            </a:r>
            <a:endParaRPr lang="hr-HR" dirty="0"/>
          </a:p>
          <a:p>
            <a:r>
              <a:rPr lang="hr-HR" dirty="0"/>
              <a:t>Očuvanje radnih mjesta kod poslodavaca kod kojih je došlo do privremenog pada poslovnih aktivnosti i/ili ostvarenog gubitka u poslovanju te stjecanje potrebnih znanja i vještina radnika koje je potrebno pripremiti za tržište s obzirom na potencijalni gubitak radnog mjesta zbog poteškoća u poslovanju poslodavca.</a:t>
            </a:r>
          </a:p>
          <a:p>
            <a:endParaRPr lang="hr-HR" dirty="0"/>
          </a:p>
          <a:p>
            <a:r>
              <a:rPr lang="hr-HR" b="1" cap="all" dirty="0"/>
              <a:t>TRAJANJE - </a:t>
            </a:r>
            <a:r>
              <a:rPr lang="hr-HR" dirty="0"/>
              <a:t>Do 6 mjeseci.</a:t>
            </a:r>
            <a:endParaRPr lang="hr-HR" b="1" cap="all" dirty="0"/>
          </a:p>
          <a:p>
            <a:r>
              <a:rPr lang="hr-HR" b="1" cap="all" dirty="0"/>
              <a:t>FINANCIRANJE  - </a:t>
            </a:r>
            <a:r>
              <a:rPr lang="hr-HR" dirty="0"/>
              <a:t>Isplaćuje se potpora za skraćivanje radnog vremena kao razmjerni dio iznosa plaće za broj radnih sati za koje je radniku skraćeno radno vrijeme (maksimalno do 40% skraćenja radnog vremena i maksimalno do 40% iznosa bruto I plaće), a financira se najviše do iznosa minimalne plaće prema posebnom propisu.</a:t>
            </a:r>
          </a:p>
          <a:p>
            <a:r>
              <a:rPr lang="hr-HR" dirty="0"/>
              <a:t>Financira se ukupan trošak obrazovanja radnika.</a:t>
            </a:r>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355215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200" dirty="0">
                <a:solidFill>
                  <a:srgbClr val="FF0000"/>
                </a:solidFill>
              </a:rPr>
              <a:t>8. Potpore očuvanju radnih mjesta</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lnSpcReduction="10000"/>
          </a:bodyPr>
          <a:lstStyle/>
          <a:p>
            <a:r>
              <a:rPr lang="hr-HR" b="1" cap="all" dirty="0"/>
              <a:t>MJERE</a:t>
            </a:r>
          </a:p>
          <a:p>
            <a:pPr marL="0" indent="0">
              <a:buNone/>
            </a:pPr>
            <a:r>
              <a:rPr lang="hr-HR" b="1" dirty="0"/>
              <a:t>c) Potpore za očuvanje radnih mjesta u sektoru proizvodnje tekstila, odjeće, obuće, kože i drva</a:t>
            </a:r>
            <a:endParaRPr lang="hr-HR" dirty="0"/>
          </a:p>
          <a:p>
            <a:r>
              <a:rPr lang="hr-HR" dirty="0"/>
              <a:t>Očuvanje radnih mjesta kod poslodavaca u prerađivačkoj industriji, najčešće u sektorima proizvodnje tekstila, odjeće, obuće, kože i drva, koji imaju poteškoća u poslovanju zbog smanjenja konkurentnosti prouzrokovanih tehnološkim promjenama u poslovnim procesima i preseljenjem proizvodnje u zemlje i regije s izuzetno niskim troškovima rada, nedovoljnim ulaganjima u tehnologiju te inovacije i njihovu komercijalizaciju uz nekonkurentnu radnu snagu.</a:t>
            </a:r>
          </a:p>
          <a:p>
            <a:endParaRPr lang="hr-HR" dirty="0"/>
          </a:p>
          <a:p>
            <a:r>
              <a:rPr lang="hr-HR" b="1" cap="all" dirty="0"/>
              <a:t>TRAJANJE - </a:t>
            </a:r>
            <a:r>
              <a:rPr lang="hr-HR" dirty="0"/>
              <a:t>Najduže do 24 mjeseca ili do ispunjenja maksimalno dopuštenog de </a:t>
            </a:r>
            <a:r>
              <a:rPr lang="hr-HR" dirty="0" err="1"/>
              <a:t>minimis</a:t>
            </a:r>
            <a:r>
              <a:rPr lang="hr-HR" dirty="0"/>
              <a:t> iznosa od 200.000,00 EUR tijekom 3 fiskalne godine po pojedinom poduzetniku.</a:t>
            </a:r>
            <a:endParaRPr lang="hr-HR" b="1" cap="all" dirty="0"/>
          </a:p>
          <a:p>
            <a:r>
              <a:rPr lang="hr-HR" b="1" cap="all" dirty="0"/>
              <a:t>FINANCIRANJE  - </a:t>
            </a:r>
            <a:r>
              <a:rPr lang="hr-HR" dirty="0"/>
              <a:t>Poslodavcu se isplaćuje subvencija u iznosu od 50% minimalne plaće uvećane za doprinose na osnovicu u iznosu od 2.366,41 kn za 2020. godinu. Financira se ukupan trošak obrazovanja radnika.</a:t>
            </a:r>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271271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200" dirty="0">
                <a:solidFill>
                  <a:srgbClr val="FF0000"/>
                </a:solidFill>
              </a:rPr>
              <a:t>9. Standardni sezonac</a:t>
            </a:r>
            <a:endParaRPr lang="hr-HR" sz="3200" dirty="0"/>
          </a:p>
        </p:txBody>
      </p:sp>
      <p:sp>
        <p:nvSpPr>
          <p:cNvPr id="3" name="Rezervirano mjesto sadržaja 2"/>
          <p:cNvSpPr>
            <a:spLocks noGrp="1"/>
          </p:cNvSpPr>
          <p:nvPr>
            <p:ph sz="half" idx="1"/>
          </p:nvPr>
        </p:nvSpPr>
        <p:spPr>
          <a:xfrm>
            <a:off x="2592924" y="1905000"/>
            <a:ext cx="8465475" cy="5179325"/>
          </a:xfrm>
        </p:spPr>
        <p:txBody>
          <a:bodyPr>
            <a:normAutofit/>
          </a:bodyPr>
          <a:lstStyle/>
          <a:p>
            <a:r>
              <a:rPr lang="hr-HR" dirty="0"/>
              <a:t>cilj </a:t>
            </a:r>
            <a:r>
              <a:rPr lang="hr-HR" b="1" dirty="0"/>
              <a:t>financijska podrška</a:t>
            </a:r>
            <a:r>
              <a:rPr lang="hr-HR" dirty="0"/>
              <a:t> radnicima koji su zaposleni samo tijekom sezone, a drugi dio godine nisu zaposleni. Mjera je dostupna poslodavcima iz svih djelatnosti koji tijekom godine imaju </a:t>
            </a:r>
            <a:r>
              <a:rPr lang="hr-HR" b="1" dirty="0"/>
              <a:t>razdoblja smanjenog obujma posla</a:t>
            </a:r>
            <a:r>
              <a:rPr lang="hr-HR" dirty="0"/>
              <a:t> zbog sezonskog obilježja poslovanja.</a:t>
            </a:r>
          </a:p>
          <a:p>
            <a:endParaRPr lang="hr-HR" dirty="0"/>
          </a:p>
          <a:p>
            <a:r>
              <a:rPr lang="hr-HR" b="1" cap="all" dirty="0"/>
              <a:t>TRAJANJE - </a:t>
            </a:r>
            <a:r>
              <a:rPr lang="hr-HR" dirty="0"/>
              <a:t>Do 6 mjeseci.</a:t>
            </a:r>
            <a:endParaRPr lang="hr-HR" b="1" cap="all" dirty="0"/>
          </a:p>
          <a:p>
            <a:r>
              <a:rPr lang="hr-HR" b="1" cap="all" dirty="0"/>
              <a:t>FINANCIRANJE  - </a:t>
            </a:r>
            <a:r>
              <a:rPr lang="hr-HR" dirty="0"/>
              <a:t>Poslodavcu – 100% troška produženog osiguranja za prva 3 mjeseca, a u narednom razdoblju koje može trajati najduže 3 mjeseca, 50% produženog osiguranja.</a:t>
            </a:r>
          </a:p>
          <a:p>
            <a:r>
              <a:rPr lang="hr-HR" dirty="0"/>
              <a:t>Korisniku – novčana pomoć isplaćuje se za najviše 6 mjeseci produženog mirovinskog osiguranja u iznosu koji se utvrđuje na temelju izračuna novčane naknade za vrijeme nezaposlenosti, a najviše u visini 70% iznosa prosječne plaće isplaćene u gospodarstvu RH za prvih 90 dana, a 35% za preostalo razdoblje.</a:t>
            </a:r>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1231381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sz="3200" dirty="0"/>
          </a:p>
        </p:txBody>
      </p:sp>
      <p:sp>
        <p:nvSpPr>
          <p:cNvPr id="3" name="Rezervirano mjesto sadržaja 2"/>
          <p:cNvSpPr>
            <a:spLocks noGrp="1"/>
          </p:cNvSpPr>
          <p:nvPr>
            <p:ph sz="half" idx="1"/>
          </p:nvPr>
        </p:nvSpPr>
        <p:spPr>
          <a:xfrm>
            <a:off x="2592924" y="2753139"/>
            <a:ext cx="8465475" cy="4331186"/>
          </a:xfrm>
        </p:spPr>
        <p:txBody>
          <a:bodyPr>
            <a:normAutofit/>
          </a:bodyPr>
          <a:lstStyle/>
          <a:p>
            <a:r>
              <a:rPr lang="hr-HR" sz="2600" dirty="0"/>
              <a:t>Vježba: Izrada poslovnog plana za korištenje mjere samozapošljavanje</a:t>
            </a:r>
          </a:p>
          <a:p>
            <a:endParaRPr lang="hr-HR" dirty="0"/>
          </a:p>
          <a:p>
            <a:endParaRPr lang="hr-HR"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40862221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72438" y="519990"/>
            <a:ext cx="8911687" cy="1280890"/>
          </a:xfrm>
        </p:spPr>
        <p:txBody>
          <a:bodyPr>
            <a:normAutofit/>
          </a:bodyPr>
          <a:lstStyle/>
          <a:p>
            <a:br>
              <a:rPr lang="hr-HR" dirty="0"/>
            </a:br>
            <a:endParaRPr lang="hr-HR" dirty="0"/>
          </a:p>
        </p:txBody>
      </p:sp>
      <p:sp>
        <p:nvSpPr>
          <p:cNvPr id="3" name="Rezervirano mjesto sadržaja 2"/>
          <p:cNvSpPr>
            <a:spLocks noGrp="1"/>
          </p:cNvSpPr>
          <p:nvPr>
            <p:ph idx="1"/>
          </p:nvPr>
        </p:nvSpPr>
        <p:spPr/>
        <p:txBody>
          <a:bodyPr/>
          <a:lstStyle/>
          <a:p>
            <a:endParaRPr lang="hr-HR" sz="2200" dirty="0"/>
          </a:p>
          <a:p>
            <a:pPr marL="0" indent="0" algn="ctr">
              <a:buNone/>
            </a:pPr>
            <a:r>
              <a:rPr lang="hr-HR" sz="2200" b="1" dirty="0"/>
              <a:t>Hvala na pažnji!</a:t>
            </a:r>
          </a:p>
          <a:p>
            <a:pPr marL="0" indent="0" algn="ctr">
              <a:buNone/>
            </a:pPr>
            <a:endParaRPr lang="hr-HR" sz="2200" dirty="0"/>
          </a:p>
          <a:p>
            <a:pPr marL="0" indent="0" algn="ctr">
              <a:buNone/>
            </a:pPr>
            <a:r>
              <a:rPr lang="hr-HR" sz="2200" dirty="0"/>
              <a:t>uprava.terra12@gmail.com</a:t>
            </a:r>
            <a:endParaRPr lang="hr-HR" dirty="0"/>
          </a:p>
        </p:txBody>
      </p:sp>
      <p:pic>
        <p:nvPicPr>
          <p:cNvPr id="4" name="Slika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32263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Tržište rada - pojam</a:t>
            </a:r>
            <a:endParaRPr lang="hr-HR" dirty="0"/>
          </a:p>
        </p:txBody>
      </p:sp>
      <p:sp>
        <p:nvSpPr>
          <p:cNvPr id="3" name="Rezervirano mjesto sadržaja 2"/>
          <p:cNvSpPr>
            <a:spLocks noGrp="1"/>
          </p:cNvSpPr>
          <p:nvPr>
            <p:ph sz="half" idx="1"/>
          </p:nvPr>
        </p:nvSpPr>
        <p:spPr>
          <a:xfrm>
            <a:off x="2589211" y="2634018"/>
            <a:ext cx="8465475" cy="3277204"/>
          </a:xfrm>
        </p:spPr>
        <p:txBody>
          <a:bodyPr>
            <a:normAutofit/>
          </a:bodyPr>
          <a:lstStyle/>
          <a:p>
            <a:r>
              <a:rPr lang="hr-HR" sz="2000" dirty="0"/>
              <a:t>Ukupnost ponude i potražnje za ljudskim radom</a:t>
            </a:r>
          </a:p>
          <a:p>
            <a:endParaRPr lang="hr-HR" sz="2000" dirty="0"/>
          </a:p>
          <a:p>
            <a:r>
              <a:rPr lang="hr-HR" sz="2000" dirty="0"/>
              <a:t>Najjednostavnije označava ponudu radnika i potražnju za radnicima, postupak pronalaženja zaposlenja, zapošljavanje, napredovanje, otkaze, čekanje na posao, konkurenciju u traženju posla i na samom poslu te uspostavljanje ravnotežne razine nadnica na tom tržištu… </a:t>
            </a:r>
          </a:p>
        </p:txBody>
      </p:sp>
      <p:pic>
        <p:nvPicPr>
          <p:cNvPr id="6" name="Slika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7" name="Pravokutnik 6"/>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382135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Tržište rada - utjecaj</a:t>
            </a:r>
            <a:endParaRPr lang="hr-HR" sz="3200" dirty="0"/>
          </a:p>
        </p:txBody>
      </p:sp>
      <p:sp>
        <p:nvSpPr>
          <p:cNvPr id="3" name="Rezervirano mjesto sadržaja 2"/>
          <p:cNvSpPr>
            <a:spLocks noGrp="1"/>
          </p:cNvSpPr>
          <p:nvPr>
            <p:ph sz="half" idx="1"/>
          </p:nvPr>
        </p:nvSpPr>
        <p:spPr>
          <a:xfrm>
            <a:off x="2589211" y="1987826"/>
            <a:ext cx="8465475" cy="4870174"/>
          </a:xfrm>
        </p:spPr>
        <p:txBody>
          <a:bodyPr>
            <a:normAutofit/>
          </a:bodyPr>
          <a:lstStyle/>
          <a:p>
            <a:pPr marL="0" indent="0">
              <a:buNone/>
            </a:pPr>
            <a:r>
              <a:rPr lang="hr-HR" sz="2000" dirty="0"/>
              <a:t>Ključni čimbenici potražnje za radom: </a:t>
            </a:r>
          </a:p>
          <a:p>
            <a:r>
              <a:rPr lang="hr-HR" sz="2000" dirty="0"/>
              <a:t>cijena radne snage (nadnica/plaća), </a:t>
            </a:r>
          </a:p>
          <a:p>
            <a:r>
              <a:rPr lang="hr-HR" sz="2000" dirty="0"/>
              <a:t>promjena tehnologije, </a:t>
            </a:r>
          </a:p>
          <a:p>
            <a:r>
              <a:rPr lang="hr-HR" sz="2000" dirty="0"/>
              <a:t>promjene u cijeni ostalih faktora, </a:t>
            </a:r>
          </a:p>
          <a:p>
            <a:r>
              <a:rPr lang="hr-HR" sz="2000" dirty="0"/>
              <a:t>očekivanja, </a:t>
            </a:r>
          </a:p>
          <a:p>
            <a:r>
              <a:rPr lang="hr-HR" sz="2000" dirty="0"/>
              <a:t>preferencije poslodavaca</a:t>
            </a:r>
          </a:p>
        </p:txBody>
      </p:sp>
      <p:pic>
        <p:nvPicPr>
          <p:cNvPr id="5" name="Slika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6" name="Elipsa 5"/>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7" name="Pravokutnik 6"/>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2177216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Tržište rada - pokazatelji</a:t>
            </a:r>
            <a:endParaRPr lang="hr-HR" sz="3200" dirty="0"/>
          </a:p>
        </p:txBody>
      </p:sp>
      <p:sp>
        <p:nvSpPr>
          <p:cNvPr id="3" name="Rezervirano mjesto sadržaja 2"/>
          <p:cNvSpPr>
            <a:spLocks noGrp="1"/>
          </p:cNvSpPr>
          <p:nvPr>
            <p:ph sz="half" idx="1"/>
          </p:nvPr>
        </p:nvSpPr>
        <p:spPr>
          <a:xfrm>
            <a:off x="2589211" y="1905000"/>
            <a:ext cx="8465475" cy="4953000"/>
          </a:xfrm>
        </p:spPr>
        <p:txBody>
          <a:bodyPr>
            <a:normAutofit/>
          </a:bodyPr>
          <a:lstStyle/>
          <a:p>
            <a:pPr lvl="0" eaLnBrk="0" fontAlgn="base" hangingPunct="0">
              <a:spcAft>
                <a:spcPct val="0"/>
              </a:spcAft>
            </a:pPr>
            <a:r>
              <a:rPr lang="hr-HR" sz="2000" dirty="0"/>
              <a:t>1. stopa ekonomske aktivnosti </a:t>
            </a:r>
          </a:p>
          <a:p>
            <a:pPr lvl="0" eaLnBrk="0" fontAlgn="base" hangingPunct="0">
              <a:spcAft>
                <a:spcPct val="0"/>
              </a:spcAft>
            </a:pPr>
            <a:endParaRPr lang="hr-HR" sz="2000" dirty="0"/>
          </a:p>
          <a:p>
            <a:pPr lvl="0" eaLnBrk="0" fontAlgn="base" hangingPunct="0">
              <a:spcAft>
                <a:spcPct val="0"/>
              </a:spcAft>
            </a:pPr>
            <a:r>
              <a:rPr lang="hr-HR" sz="2000" dirty="0"/>
              <a:t>2. stopa nezaposlenosti </a:t>
            </a:r>
          </a:p>
          <a:p>
            <a:pPr lvl="0" eaLnBrk="0" fontAlgn="base" hangingPunct="0">
              <a:spcAft>
                <a:spcPct val="0"/>
              </a:spcAft>
            </a:pPr>
            <a:endParaRPr lang="hr-HR" sz="2000" dirty="0"/>
          </a:p>
          <a:p>
            <a:pPr lvl="0" eaLnBrk="0" fontAlgn="base" hangingPunct="0">
              <a:spcAft>
                <a:spcPct val="0"/>
              </a:spcAft>
            </a:pPr>
            <a:r>
              <a:rPr lang="hr-HR" sz="2000" dirty="0"/>
              <a:t>3. stopa zaposlenosti</a:t>
            </a:r>
          </a:p>
          <a:p>
            <a:pPr lvl="0" eaLnBrk="0" fontAlgn="base" hangingPunct="0">
              <a:spcAft>
                <a:spcPct val="0"/>
              </a:spcAft>
            </a:pPr>
            <a:endParaRPr lang="hr-HR" sz="2000" dirty="0"/>
          </a:p>
          <a:p>
            <a:pPr lvl="0" eaLnBrk="0" fontAlgn="base" hangingPunct="0">
              <a:spcAft>
                <a:spcPct val="0"/>
              </a:spcAft>
            </a:pPr>
            <a:r>
              <a:rPr lang="hr-HR" altLang="sr-Latn-RS" sz="2000" dirty="0"/>
              <a:t>Izvor: registrirana DZS i anketa o radnoj snazi</a:t>
            </a:r>
          </a:p>
        </p:txBody>
      </p:sp>
      <p:pic>
        <p:nvPicPr>
          <p:cNvPr id="4" name="Slika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314652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ltLang="sr-Latn-RS" dirty="0">
                <a:solidFill>
                  <a:srgbClr val="FF0000"/>
                </a:solidFill>
              </a:rPr>
              <a:t>Registrirana nezaposlenost</a:t>
            </a:r>
            <a:endParaRPr lang="hr-HR" sz="3200" dirty="0"/>
          </a:p>
        </p:txBody>
      </p:sp>
      <p:sp>
        <p:nvSpPr>
          <p:cNvPr id="3" name="Rezervirano mjesto sadržaja 2"/>
          <p:cNvSpPr>
            <a:spLocks noGrp="1"/>
          </p:cNvSpPr>
          <p:nvPr>
            <p:ph sz="half" idx="1"/>
          </p:nvPr>
        </p:nvSpPr>
        <p:spPr>
          <a:xfrm>
            <a:off x="2589211" y="1678675"/>
            <a:ext cx="8465475" cy="5179325"/>
          </a:xfrm>
        </p:spPr>
        <p:txBody>
          <a:bodyPr>
            <a:normAutofit/>
          </a:bodyPr>
          <a:lstStyle/>
          <a:p>
            <a:pPr lvl="0" eaLnBrk="0" fontAlgn="base" hangingPunct="0">
              <a:spcAft>
                <a:spcPct val="0"/>
              </a:spcAft>
            </a:pPr>
            <a:r>
              <a:rPr lang="hr-HR" sz="2000" dirty="0"/>
              <a:t>Stopa nezaposlenosti stavlja u odnos broj nezaposlenih i broj ukupnog aktivnog stanovništva</a:t>
            </a:r>
          </a:p>
          <a:p>
            <a:pPr lvl="0" eaLnBrk="0" fontAlgn="base" hangingPunct="0">
              <a:spcAft>
                <a:spcPct val="0"/>
              </a:spcAft>
            </a:pPr>
            <a:endParaRPr lang="hr-HR" sz="2000" dirty="0"/>
          </a:p>
          <a:p>
            <a:pPr lvl="0" eaLnBrk="0" fontAlgn="base" hangingPunct="0">
              <a:spcAft>
                <a:spcPct val="0"/>
              </a:spcAft>
            </a:pPr>
            <a:r>
              <a:rPr lang="hr-HR" sz="2000" dirty="0"/>
              <a:t>Izračunava se u DZS na temelju podataka HZZ-a i HZMO-a </a:t>
            </a:r>
          </a:p>
          <a:p>
            <a:pPr lvl="0" eaLnBrk="0" fontAlgn="base" hangingPunct="0">
              <a:spcAft>
                <a:spcPct val="0"/>
              </a:spcAft>
            </a:pPr>
            <a:r>
              <a:rPr lang="hr-HR" sz="2000" dirty="0"/>
              <a:t>Podaci o zaposlenima iz administrativnih izvora prebrojavaju samo osobe koje imaju ugovor o radu. </a:t>
            </a:r>
          </a:p>
          <a:p>
            <a:pPr lvl="0" eaLnBrk="0" fontAlgn="base" hangingPunct="0">
              <a:spcAft>
                <a:spcPct val="0"/>
              </a:spcAft>
            </a:pPr>
            <a:r>
              <a:rPr lang="hr-HR" sz="2000" dirty="0"/>
              <a:t>Uvijek je viša zbog primjene domaćeg zakonodavstva koje je samo djelomično prihvatilo međunarodne standarde. </a:t>
            </a:r>
          </a:p>
          <a:p>
            <a:pPr lvl="0" eaLnBrk="0" fontAlgn="base" hangingPunct="0">
              <a:spcAft>
                <a:spcPct val="0"/>
              </a:spcAft>
            </a:pPr>
            <a:r>
              <a:rPr lang="hr-HR" sz="2000" dirty="0"/>
              <a:t>Samozaposlenost u poljoprivredi </a:t>
            </a:r>
          </a:p>
          <a:p>
            <a:pPr lvl="0" eaLnBrk="0" fontAlgn="base" hangingPunct="0">
              <a:spcAft>
                <a:spcPct val="0"/>
              </a:spcAft>
            </a:pPr>
            <a:r>
              <a:rPr lang="hr-HR" sz="2000" dirty="0"/>
              <a:t>Ugovor o djelu </a:t>
            </a:r>
          </a:p>
          <a:p>
            <a:pPr lvl="0" eaLnBrk="0" fontAlgn="base" hangingPunct="0">
              <a:spcAft>
                <a:spcPct val="0"/>
              </a:spcAft>
            </a:pPr>
            <a:r>
              <a:rPr lang="hr-HR" sz="2000" dirty="0"/>
              <a:t>Odbijanje dodatnog obrazovanja/prekvalifikacije</a:t>
            </a:r>
            <a:endParaRPr lang="hr-HR" altLang="sr-Latn-RS" sz="2000" dirty="0">
              <a:solidFill>
                <a:prstClr val="black"/>
              </a:solidFill>
              <a:latin typeface="Calibri"/>
            </a:endParaRPr>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4595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91654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FF0000"/>
                </a:solidFill>
              </a:rPr>
              <a:t>Anketirana nezaposlenost</a:t>
            </a:r>
            <a:endParaRPr lang="hr-HR" sz="3200" dirty="0"/>
          </a:p>
        </p:txBody>
      </p:sp>
      <p:sp>
        <p:nvSpPr>
          <p:cNvPr id="3" name="Rezervirano mjesto sadržaja 2"/>
          <p:cNvSpPr>
            <a:spLocks noGrp="1"/>
          </p:cNvSpPr>
          <p:nvPr>
            <p:ph sz="half" idx="1"/>
          </p:nvPr>
        </p:nvSpPr>
        <p:spPr>
          <a:xfrm>
            <a:off x="2589211" y="1678675"/>
            <a:ext cx="8465475" cy="5179325"/>
          </a:xfrm>
        </p:spPr>
        <p:txBody>
          <a:bodyPr>
            <a:normAutofit/>
          </a:bodyPr>
          <a:lstStyle/>
          <a:p>
            <a:r>
              <a:rPr lang="hr-HR" sz="2000" dirty="0"/>
              <a:t>Anketa o radnoj snazi predstavlja najvažniji izvor međunarodno usporedivih podataka s područja statistike rada (EUROSTAT). </a:t>
            </a:r>
          </a:p>
          <a:p>
            <a:endParaRPr lang="hr-HR" sz="2000" dirty="0"/>
          </a:p>
          <a:p>
            <a:r>
              <a:rPr lang="hr-HR" sz="2000" dirty="0"/>
              <a:t>Osobe koje u referentnom tjednu nisu obavljale nikakav posao za novac ili plaćanje u naturi, u posljednja četiri tjedna prije anketiranja aktivno su tražile posao i ponuđeni posao bi mogle početi raditi u naredna dva tjedna, kao i osobe koje su pronašle posao i u skoroj će budućnosti nastupiti na njega. </a:t>
            </a:r>
          </a:p>
          <a:p>
            <a:endParaRPr lang="hr-HR" sz="2000" dirty="0"/>
          </a:p>
          <a:p>
            <a:r>
              <a:rPr lang="hr-HR" sz="2000" dirty="0"/>
              <a:t>U zaposlene broje samozaposlene, vlasnike poduzeća, osobe koje rade na crno i sve one koji bar jedan sat </a:t>
            </a:r>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129400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400" dirty="0">
                <a:solidFill>
                  <a:srgbClr val="FF0000"/>
                </a:solidFill>
              </a:rPr>
              <a:t>Tko se smatra nezaposlenom osobom:</a:t>
            </a:r>
            <a:endParaRPr lang="hr-HR" sz="3400" dirty="0"/>
          </a:p>
        </p:txBody>
      </p:sp>
      <p:sp>
        <p:nvSpPr>
          <p:cNvPr id="3" name="Rezervirano mjesto sadržaja 2"/>
          <p:cNvSpPr>
            <a:spLocks noGrp="1"/>
          </p:cNvSpPr>
          <p:nvPr>
            <p:ph sz="half" idx="1"/>
          </p:nvPr>
        </p:nvSpPr>
        <p:spPr>
          <a:xfrm>
            <a:off x="2589211" y="1905000"/>
            <a:ext cx="8465475" cy="4953000"/>
          </a:xfrm>
        </p:spPr>
        <p:txBody>
          <a:bodyPr>
            <a:normAutofit/>
          </a:bodyPr>
          <a:lstStyle/>
          <a:p>
            <a:pPr marL="0" indent="0">
              <a:buNone/>
            </a:pPr>
            <a:r>
              <a:rPr lang="hr-HR" dirty="0"/>
              <a:t>Osobe između 15 i 65 godina starosti, a koje: </a:t>
            </a:r>
          </a:p>
          <a:p>
            <a:r>
              <a:rPr lang="hr-HR" dirty="0"/>
              <a:t>ne ostvaruju mjesečni primitak od pružanja usluga prema posebnim propisima ili mjesečni primitak, odnosno drugi dohodak prema propisima o porezu na, a koji je veći od prosječne isplaćene novčane naknade u prethodnoj kalendarskoj godini; </a:t>
            </a:r>
          </a:p>
          <a:p>
            <a:r>
              <a:rPr lang="hr-HR" dirty="0"/>
              <a:t>nemaju registrirano trgovačko društvo ili drugu pravnu osobu, odnosno nemaju više od 25% udjela u trgovačkom društvu ili drugoj pravnoj osobi, nisu član zadruge, nisu predsjednik, član uprave ili izvršni direktor trgovačkog društva ili upravitelj zadruge; </a:t>
            </a:r>
          </a:p>
          <a:p>
            <a:r>
              <a:rPr lang="hr-HR" dirty="0"/>
              <a:t>nemaju registrirani obrt, slobodno zanimanje ili djelatnost poljoprivrede i šumarstva, nisu osigurani kao poljoprivrednik po propisima o mirovinskom osiguranju; </a:t>
            </a:r>
          </a:p>
          <a:p>
            <a:r>
              <a:rPr lang="hr-HR" dirty="0"/>
              <a:t>ne obavljaju domaću radinost ili sporedno zanimanje prema posebnom propisu, </a:t>
            </a:r>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77719"/>
            <a:ext cx="2948655" cy="880281"/>
          </a:xfrm>
          <a:prstGeom prst="rect">
            <a:avLst/>
          </a:prstGeom>
          <a:noFill/>
          <a:ln>
            <a:noFill/>
          </a:ln>
        </p:spPr>
      </p:pic>
      <p:sp>
        <p:nvSpPr>
          <p:cNvPr id="5" name="Elipsa 4"/>
          <p:cNvSpPr/>
          <p:nvPr/>
        </p:nvSpPr>
        <p:spPr>
          <a:xfrm>
            <a:off x="0" y="741335"/>
            <a:ext cx="314325" cy="419100"/>
          </a:xfrm>
          <a:prstGeom prst="ellipse">
            <a:avLst/>
          </a:prstGeom>
          <a:ln w="28575">
            <a:solidFill>
              <a:schemeClr val="bg2">
                <a:lumMod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r-HR"/>
          </a:p>
        </p:txBody>
      </p:sp>
      <p:sp>
        <p:nvSpPr>
          <p:cNvPr id="6" name="Pravokutnik 5"/>
          <p:cNvSpPr/>
          <p:nvPr/>
        </p:nvSpPr>
        <p:spPr>
          <a:xfrm>
            <a:off x="-119388" y="741335"/>
            <a:ext cx="1620957" cy="523220"/>
          </a:xfrm>
          <a:prstGeom prst="rect">
            <a:avLst/>
          </a:prstGeom>
        </p:spPr>
        <p:txBody>
          <a:bodyPr wrap="none">
            <a:spAutoFit/>
          </a:bodyPr>
          <a:lstStyle/>
          <a:p>
            <a:pPr lvl="0" eaLnBrk="0" fontAlgn="base" hangingPunct="0">
              <a:spcBef>
                <a:spcPct val="0"/>
              </a:spcBef>
              <a:spcAft>
                <a:spcPct val="0"/>
              </a:spcAft>
            </a:pPr>
            <a:r>
              <a:rPr lang="hr-HR" altLang="sr-Latn-RS" sz="2800" dirty="0">
                <a:solidFill>
                  <a:srgbClr val="3B3838"/>
                </a:solidFill>
                <a:latin typeface="MV Boli" panose="02000500030200090000" pitchFamily="2" charset="0"/>
                <a:ea typeface="Calibri" panose="020F0502020204030204" pitchFamily="34" charset="0"/>
                <a:cs typeface="Times New Roman" panose="02020603050405020304" pitchFamily="18" charset="0"/>
              </a:rPr>
              <a:t>T </a:t>
            </a:r>
            <a:r>
              <a:rPr lang="hr-HR" altLang="sr-Latn-RS" sz="2000" dirty="0">
                <a:solidFill>
                  <a:srgbClr val="3B3838"/>
                </a:solidFill>
                <a:latin typeface="MV Boli" panose="02000500030200090000" pitchFamily="2" charset="0"/>
                <a:ea typeface="Calibri" panose="020F0502020204030204" pitchFamily="34" charset="0"/>
                <a:cs typeface="Times New Roman" panose="02020603050405020304" pitchFamily="18" charset="0"/>
              </a:rPr>
              <a:t>T</a:t>
            </a:r>
            <a:r>
              <a:rPr lang="hr-HR" altLang="sr-Latn-RS" dirty="0">
                <a:solidFill>
                  <a:srgbClr val="3B3838"/>
                </a:solidFill>
                <a:latin typeface="MV Boli" panose="02000500030200090000" pitchFamily="2" charset="0"/>
                <a:ea typeface="Calibri" panose="020F0502020204030204" pitchFamily="34" charset="0"/>
                <a:cs typeface="Times New Roman" panose="02020603050405020304" pitchFamily="18" charset="0"/>
              </a:rPr>
              <a:t>ERRA</a:t>
            </a:r>
            <a:r>
              <a:rPr lang="hr-HR" altLang="sr-Latn-RS" dirty="0">
                <a:solidFill>
                  <a:srgbClr val="385623"/>
                </a:solidFill>
                <a:latin typeface="MV Boli" panose="02000500030200090000" pitchFamily="2" charset="0"/>
                <a:ea typeface="Calibri" panose="020F0502020204030204" pitchFamily="34" charset="0"/>
                <a:cs typeface="Times New Roman" panose="02020603050405020304" pitchFamily="18" charset="0"/>
              </a:rPr>
              <a:t>12</a:t>
            </a:r>
            <a:endParaRPr lang="hr-HR" altLang="sr-Latn-RS" sz="1600" dirty="0">
              <a:latin typeface="Arial" panose="020B0604020202020204" pitchFamily="34" charset="0"/>
            </a:endParaRPr>
          </a:p>
        </p:txBody>
      </p:sp>
    </p:spTree>
    <p:extLst>
      <p:ext uri="{BB962C8B-B14F-4D97-AF65-F5344CB8AC3E}">
        <p14:creationId xmlns:p14="http://schemas.microsoft.com/office/powerpoint/2010/main" val="4088671916"/>
      </p:ext>
    </p:extLst>
  </p:cSld>
  <p:clrMapOvr>
    <a:masterClrMapping/>
  </p:clrMapOvr>
</p:sld>
</file>

<file path=ppt/theme/theme1.xml><?xml version="1.0" encoding="utf-8"?>
<a:theme xmlns:a="http://schemas.openxmlformats.org/drawingml/2006/main" name="Pramen">
  <a:themeElements>
    <a:clrScheme name="Zeleno-žut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ram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am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1057</TotalTime>
  <Words>2693</Words>
  <Application>Microsoft Office PowerPoint</Application>
  <PresentationFormat>Široki zaslon</PresentationFormat>
  <Paragraphs>276</Paragraphs>
  <Slides>35</Slides>
  <Notes>2</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35</vt:i4>
      </vt:variant>
    </vt:vector>
  </HeadingPairs>
  <TitlesOfParts>
    <vt:vector size="41" baseType="lpstr">
      <vt:lpstr>Arial</vt:lpstr>
      <vt:lpstr>Calibri</vt:lpstr>
      <vt:lpstr>Century Gothic</vt:lpstr>
      <vt:lpstr>MV Boli</vt:lpstr>
      <vt:lpstr>Wingdings 3</vt:lpstr>
      <vt:lpstr>Pramen</vt:lpstr>
      <vt:lpstr>Edukacijsko-motivacijski program: „OD IDEJE DO AKCIJE”</vt:lpstr>
      <vt:lpstr>SADRŽAJ</vt:lpstr>
      <vt:lpstr>MODUL 3: PRISTUP NA TRŽIŠTE RADA</vt:lpstr>
      <vt:lpstr>Tržište rada - pojam</vt:lpstr>
      <vt:lpstr>Tržište rada - utjecaj</vt:lpstr>
      <vt:lpstr>Tržište rada - pokazatelji</vt:lpstr>
      <vt:lpstr>Registrirana nezaposlenost</vt:lpstr>
      <vt:lpstr>Anketirana nezaposlenost</vt:lpstr>
      <vt:lpstr>Tko se smatra nezaposlenom osobom:</vt:lpstr>
      <vt:lpstr>Tko se smatra nezaposlenom osobom:</vt:lpstr>
      <vt:lpstr>Mjere aktivne politike zapošljavanja</vt:lpstr>
      <vt:lpstr>Mjere aktivne politike zapošljavanja</vt:lpstr>
      <vt:lpstr>1. Potpore za zapošljavanje</vt:lpstr>
      <vt:lpstr>2. Potpore za usavršavanje</vt:lpstr>
      <vt:lpstr>3. Potpore za samozapošljavanje</vt:lpstr>
      <vt:lpstr>4.Obrazovanje nezaposlenih i zaposlenih osoba</vt:lpstr>
      <vt:lpstr>4.Obrazovanje nezaposlenih i zaposlenih osoba</vt:lpstr>
      <vt:lpstr>4.Obrazovanje nezaposlenih i zaposlenih osoba</vt:lpstr>
      <vt:lpstr>4.Obrazovanje nezaposlenih i zaposlenih osoba</vt:lpstr>
      <vt:lpstr>5. Osposobljavanje na radnom mjestu</vt:lpstr>
      <vt:lpstr>5. Osposobljavanje na radnom mjestu</vt:lpstr>
      <vt:lpstr>5. Osposobljavanje na radnom mjestu</vt:lpstr>
      <vt:lpstr>5. Osposobljavanje na radnom mjestu</vt:lpstr>
      <vt:lpstr>6. Pripravništvo</vt:lpstr>
      <vt:lpstr>6.1. Potpore za zapošljavanje za stjecanje prvog radnog iskustva / pripravništvo</vt:lpstr>
      <vt:lpstr>6.1. Potpore za zapošljavanje za stjecanje prvog radnog iskustva / pripravništvo</vt:lpstr>
      <vt:lpstr>6.2. Stručno osposobljavanje za rad bez zasnivanja radnog odnosa</vt:lpstr>
      <vt:lpstr>6.3. Osposobljavanje za stjecanje odgovarajućeg radnog iskustva (30+)</vt:lpstr>
      <vt:lpstr>7. Javni rad</vt:lpstr>
      <vt:lpstr>8. Potpore očuvanju radnih mjesta</vt:lpstr>
      <vt:lpstr>8. Potpore očuvanju radnih mjesta</vt:lpstr>
      <vt:lpstr>8. Potpore očuvanju radnih mjesta</vt:lpstr>
      <vt:lpstr>9. Standardni sezonac</vt:lpstr>
      <vt:lpstr>PowerPoint prezentacija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VODITELJ OBITELJSKOG POLJOPRIVREDNOG GOSPODARSTVA</dc:title>
  <dc:creator>Ana</dc:creator>
  <cp:lastModifiedBy>OPĆINA TOVARNIK</cp:lastModifiedBy>
  <cp:revision>62</cp:revision>
  <dcterms:created xsi:type="dcterms:W3CDTF">2020-01-03T10:36:03Z</dcterms:created>
  <dcterms:modified xsi:type="dcterms:W3CDTF">2020-03-27T07:42:46Z</dcterms:modified>
</cp:coreProperties>
</file>